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3" r:id="rId7"/>
    <p:sldId id="262" r:id="rId8"/>
    <p:sldId id="264" r:id="rId9"/>
    <p:sldId id="265" r:id="rId10"/>
    <p:sldId id="266" r:id="rId11"/>
    <p:sldId id="267" r:id="rId12"/>
    <p:sldId id="269" r:id="rId13"/>
    <p:sldId id="270"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3" d="100"/>
          <a:sy n="73" d="100"/>
        </p:scale>
        <p:origin x="-1074"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4/12/2015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4/12/2015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4/12/2015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4/12/2015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4/12/2015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4/12/2015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4/12/2015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4/12/2015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4/12/2015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4/12/2015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4/12/2015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4/12/2015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44751" y="457200"/>
            <a:ext cx="2747868" cy="584775"/>
          </a:xfrm>
          <a:prstGeom prst="rect">
            <a:avLst/>
          </a:prstGeom>
        </p:spPr>
        <p:txBody>
          <a:bodyPr wrap="none">
            <a:spAutoFit/>
          </a:bodyPr>
          <a:lstStyle/>
          <a:p>
            <a:pPr algn="ctr"/>
            <a:r>
              <a:rPr lang="en-US" sz="3200" b="1" dirty="0">
                <a:latin typeface="Times New Roman"/>
                <a:ea typeface="Times New Roman"/>
              </a:rPr>
              <a:t>Gating System</a:t>
            </a:r>
            <a:endParaRPr lang="en-US" sz="3200" dirty="0">
              <a:effectLst/>
              <a:latin typeface="Arial"/>
              <a:ea typeface="Times New Roman"/>
            </a:endParaRPr>
          </a:p>
        </p:txBody>
      </p:sp>
      <p:sp>
        <p:nvSpPr>
          <p:cNvPr id="3" name="Rectangle 2"/>
          <p:cNvSpPr/>
          <p:nvPr/>
        </p:nvSpPr>
        <p:spPr>
          <a:xfrm>
            <a:off x="0" y="1098054"/>
            <a:ext cx="8763000" cy="2308324"/>
          </a:xfrm>
          <a:prstGeom prst="rect">
            <a:avLst/>
          </a:prstGeom>
        </p:spPr>
        <p:txBody>
          <a:bodyPr wrap="square">
            <a:spAutoFit/>
          </a:bodyPr>
          <a:lstStyle/>
          <a:p>
            <a:pPr algn="just"/>
            <a:r>
              <a:rPr lang="en-US" sz="2400" dirty="0">
                <a:latin typeface="Times New Roman"/>
                <a:ea typeface="Times New Roman"/>
              </a:rPr>
              <a:t>The assembly of channels which facilitates the molten metal to enter into the mold cavity is called the gating system (</a:t>
            </a:r>
            <a:r>
              <a:rPr lang="en-US" sz="2400" b="1" u="sng" dirty="0">
                <a:latin typeface="Times New Roman"/>
                <a:ea typeface="Times New Roman"/>
                <a:cs typeface="Times New Roman"/>
              </a:rPr>
              <a:t>Figure 17</a:t>
            </a:r>
            <a:r>
              <a:rPr lang="en-US" sz="2400" dirty="0">
                <a:latin typeface="Times New Roman"/>
                <a:ea typeface="Times New Roman"/>
              </a:rPr>
              <a:t>). Alternatively, the gating system refers to all passage ways through which molten metal passes to enter into the mold cavity. The nomenclature of gating system depends upon the function of different channels which they perform.</a:t>
            </a:r>
            <a:endParaRPr lang="en-US" sz="2400" dirty="0">
              <a:effectLst/>
              <a:latin typeface="Arial"/>
              <a:ea typeface="Times New Roman"/>
            </a:endParaRPr>
          </a:p>
        </p:txBody>
      </p:sp>
      <p:sp>
        <p:nvSpPr>
          <p:cNvPr id="4" name="Rectangle 3"/>
          <p:cNvSpPr/>
          <p:nvPr/>
        </p:nvSpPr>
        <p:spPr>
          <a:xfrm>
            <a:off x="22860" y="4091939"/>
            <a:ext cx="3406140" cy="1623008"/>
          </a:xfrm>
          <a:prstGeom prst="rect">
            <a:avLst/>
          </a:prstGeom>
        </p:spPr>
        <p:txBody>
          <a:bodyPr wrap="square">
            <a:spAutoFit/>
          </a:bodyPr>
          <a:lstStyle/>
          <a:p>
            <a:pPr marL="342900" lvl="0" indent="-342900" algn="just">
              <a:lnSpc>
                <a:spcPct val="115000"/>
              </a:lnSpc>
              <a:spcAft>
                <a:spcPts val="1000"/>
              </a:spcAft>
              <a:buSzPts val="1000"/>
              <a:buFont typeface="Symbol"/>
              <a:buChar char=""/>
              <a:tabLst>
                <a:tab pos="457200" algn="l"/>
              </a:tabLst>
            </a:pPr>
            <a:r>
              <a:rPr lang="en-US" sz="2400" dirty="0">
                <a:latin typeface="Times New Roman"/>
                <a:ea typeface="Times New Roman"/>
                <a:cs typeface="Arial"/>
              </a:rPr>
              <a:t>Down gates or </a:t>
            </a:r>
            <a:r>
              <a:rPr lang="en-US" sz="2400" dirty="0" err="1">
                <a:latin typeface="Times New Roman"/>
                <a:ea typeface="Times New Roman"/>
                <a:cs typeface="Arial"/>
              </a:rPr>
              <a:t>sprue</a:t>
            </a:r>
            <a:r>
              <a:rPr lang="en-US" sz="2400" dirty="0">
                <a:latin typeface="Times New Roman"/>
                <a:ea typeface="Times New Roman"/>
                <a:cs typeface="Arial"/>
              </a:rPr>
              <a:t> </a:t>
            </a:r>
            <a:endParaRPr lang="en-US" sz="2400" dirty="0">
              <a:ea typeface="Times New Roman"/>
              <a:cs typeface="Arial"/>
            </a:endParaRPr>
          </a:p>
          <a:p>
            <a:pPr marL="342900" lvl="0" indent="-342900" algn="just">
              <a:lnSpc>
                <a:spcPct val="115000"/>
              </a:lnSpc>
              <a:spcAft>
                <a:spcPts val="1000"/>
              </a:spcAft>
              <a:buSzPts val="1000"/>
              <a:buFont typeface="Symbol"/>
              <a:buChar char=""/>
              <a:tabLst>
                <a:tab pos="457200" algn="l"/>
              </a:tabLst>
            </a:pPr>
            <a:r>
              <a:rPr lang="en-US" sz="2400" dirty="0">
                <a:latin typeface="Times New Roman"/>
                <a:ea typeface="Times New Roman"/>
                <a:cs typeface="Arial"/>
              </a:rPr>
              <a:t>Cross gates or runners </a:t>
            </a:r>
            <a:endParaRPr lang="en-US" sz="2400" dirty="0">
              <a:ea typeface="Times New Roman"/>
              <a:cs typeface="Arial"/>
            </a:endParaRPr>
          </a:p>
          <a:p>
            <a:pPr marL="342900" lvl="0" indent="-342900" algn="just">
              <a:lnSpc>
                <a:spcPct val="115000"/>
              </a:lnSpc>
              <a:spcAft>
                <a:spcPts val="1000"/>
              </a:spcAft>
              <a:buSzPts val="1000"/>
              <a:buFont typeface="Symbol"/>
              <a:buChar char=""/>
              <a:tabLst>
                <a:tab pos="457200" algn="l"/>
              </a:tabLst>
            </a:pPr>
            <a:r>
              <a:rPr lang="en-US" sz="2400" dirty="0" err="1">
                <a:latin typeface="Times New Roman"/>
                <a:ea typeface="Times New Roman"/>
                <a:cs typeface="Arial"/>
              </a:rPr>
              <a:t>Ingates</a:t>
            </a:r>
            <a:r>
              <a:rPr lang="en-US" sz="2400" dirty="0">
                <a:latin typeface="Times New Roman"/>
                <a:ea typeface="Times New Roman"/>
                <a:cs typeface="Arial"/>
              </a:rPr>
              <a:t> or gates </a:t>
            </a:r>
            <a:endParaRPr lang="en-US" sz="2400" dirty="0">
              <a:ea typeface="Times New Roman"/>
              <a:cs typeface="Arial"/>
            </a:endParaRPr>
          </a:p>
        </p:txBody>
      </p:sp>
      <p:pic>
        <p:nvPicPr>
          <p:cNvPr id="5" name="صورة 3"/>
          <p:cNvPicPr/>
          <p:nvPr/>
        </p:nvPicPr>
        <p:blipFill>
          <a:blip r:embed="rId2"/>
          <a:srcRect t="4822" b="3564"/>
          <a:stretch>
            <a:fillRect/>
          </a:stretch>
        </p:blipFill>
        <p:spPr bwMode="auto">
          <a:xfrm>
            <a:off x="3657600" y="3406378"/>
            <a:ext cx="4991779" cy="3223021"/>
          </a:xfrm>
          <a:prstGeom prst="rect">
            <a:avLst/>
          </a:prstGeom>
          <a:noFill/>
          <a:ln w="9525">
            <a:noFill/>
            <a:miter lim="800000"/>
            <a:headEnd/>
            <a:tailEnd/>
          </a:ln>
        </p:spPr>
      </p:pic>
    </p:spTree>
    <p:extLst>
      <p:ext uri="{BB962C8B-B14F-4D97-AF65-F5344CB8AC3E}">
        <p14:creationId xmlns:p14="http://schemas.microsoft.com/office/powerpoint/2010/main" val="255939176"/>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par>
                                <p:cTn id="9" presetID="2" presetClass="entr" presetSubtype="2" fill="hold" grpId="0" nodeType="with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500" fill="hold"/>
                                        <p:tgtEl>
                                          <p:spTgt spid="3"/>
                                        </p:tgtEl>
                                        <p:attrNameLst>
                                          <p:attrName>ppt_x</p:attrName>
                                        </p:attrNameLst>
                                      </p:cBhvr>
                                      <p:tavLst>
                                        <p:tav tm="0">
                                          <p:val>
                                            <p:strVal val="1+#ppt_w/2"/>
                                          </p:val>
                                        </p:tav>
                                        <p:tav tm="100000">
                                          <p:val>
                                            <p:strVal val="#ppt_x"/>
                                          </p:val>
                                        </p:tav>
                                      </p:tavLst>
                                    </p:anim>
                                    <p:anim calcmode="lin" valueType="num">
                                      <p:cBhvr additive="base">
                                        <p:cTn id="12" dur="500" fill="hold"/>
                                        <p:tgtEl>
                                          <p:spTgt spid="3"/>
                                        </p:tgtEl>
                                        <p:attrNameLst>
                                          <p:attrName>ppt_y</p:attrName>
                                        </p:attrNameLst>
                                      </p:cBhvr>
                                      <p:tavLst>
                                        <p:tav tm="0">
                                          <p:val>
                                            <p:strVal val="#ppt_y"/>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5"/>
                                        </p:tgtEl>
                                        <p:attrNameLst>
                                          <p:attrName>style.visibility</p:attrName>
                                        </p:attrNameLst>
                                      </p:cBhvr>
                                      <p:to>
                                        <p:strVal val="visible"/>
                                      </p:to>
                                    </p:set>
                                    <p:anim calcmode="lin" valueType="num">
                                      <p:cBhvr additive="base">
                                        <p:cTn id="15" dur="5000" fill="hold"/>
                                        <p:tgtEl>
                                          <p:spTgt spid="5"/>
                                        </p:tgtEl>
                                        <p:attrNameLst>
                                          <p:attrName>ppt_x</p:attrName>
                                        </p:attrNameLst>
                                      </p:cBhvr>
                                      <p:tavLst>
                                        <p:tav tm="0">
                                          <p:val>
                                            <p:strVal val="#ppt_x"/>
                                          </p:val>
                                        </p:tav>
                                        <p:tav tm="100000">
                                          <p:val>
                                            <p:strVal val="#ppt_x"/>
                                          </p:val>
                                        </p:tav>
                                      </p:tavLst>
                                    </p:anim>
                                    <p:anim calcmode="lin" valueType="num">
                                      <p:cBhvr additive="base">
                                        <p:cTn id="16" dur="5000" fill="hold"/>
                                        <p:tgtEl>
                                          <p:spTgt spid="5"/>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4"/>
                                        </p:tgtEl>
                                        <p:attrNameLst>
                                          <p:attrName>style.visibility</p:attrName>
                                        </p:attrNameLst>
                                      </p:cBhvr>
                                      <p:to>
                                        <p:strVal val="visible"/>
                                      </p:to>
                                    </p:set>
                                    <p:anim calcmode="lin" valueType="num">
                                      <p:cBhvr additive="base">
                                        <p:cTn id="19" dur="7000" fill="hold"/>
                                        <p:tgtEl>
                                          <p:spTgt spid="4"/>
                                        </p:tgtEl>
                                        <p:attrNameLst>
                                          <p:attrName>ppt_x</p:attrName>
                                        </p:attrNameLst>
                                      </p:cBhvr>
                                      <p:tavLst>
                                        <p:tav tm="0">
                                          <p:val>
                                            <p:strVal val="#ppt_x"/>
                                          </p:val>
                                        </p:tav>
                                        <p:tav tm="100000">
                                          <p:val>
                                            <p:strVal val="#ppt_x"/>
                                          </p:val>
                                        </p:tav>
                                      </p:tavLst>
                                    </p:anim>
                                    <p:anim calcmode="lin" valueType="num">
                                      <p:cBhvr additive="base">
                                        <p:cTn id="20" dur="70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81940" y="381000"/>
            <a:ext cx="8534400" cy="2665730"/>
          </a:xfrm>
          <a:prstGeom prst="rect">
            <a:avLst/>
          </a:prstGeom>
        </p:spPr>
        <p:txBody>
          <a:bodyPr wrap="square">
            <a:spAutoFit/>
          </a:bodyPr>
          <a:lstStyle/>
          <a:p>
            <a:pPr algn="just"/>
            <a:r>
              <a:rPr lang="en-US" sz="2800" dirty="0">
                <a:latin typeface="Times New Roman"/>
                <a:ea typeface="Times New Roman"/>
              </a:rPr>
              <a:t>Shrinkage in a mold, from the time of pouring to final casting, occurs in three stages. </a:t>
            </a:r>
            <a:endParaRPr lang="en-US" sz="2800" dirty="0">
              <a:latin typeface="Arial"/>
              <a:ea typeface="Times New Roman"/>
            </a:endParaRPr>
          </a:p>
          <a:p>
            <a:pPr marL="342900" lvl="0" indent="-342900" algn="just">
              <a:lnSpc>
                <a:spcPct val="115000"/>
              </a:lnSpc>
              <a:spcAft>
                <a:spcPts val="1000"/>
              </a:spcAft>
              <a:buFont typeface="+mj-lt"/>
              <a:buAutoNum type="arabicPeriod"/>
              <a:tabLst>
                <a:tab pos="457200" algn="l"/>
              </a:tabLst>
            </a:pPr>
            <a:r>
              <a:rPr lang="en-US" sz="2800" dirty="0">
                <a:latin typeface="Times New Roman"/>
                <a:ea typeface="Times New Roman"/>
                <a:cs typeface="Arial"/>
              </a:rPr>
              <a:t>during the liquid state </a:t>
            </a:r>
            <a:endParaRPr lang="en-US" sz="2800" dirty="0">
              <a:ea typeface="Times New Roman"/>
              <a:cs typeface="Arial"/>
            </a:endParaRPr>
          </a:p>
          <a:p>
            <a:pPr marL="342900" lvl="0" indent="-342900" algn="just">
              <a:lnSpc>
                <a:spcPct val="115000"/>
              </a:lnSpc>
              <a:spcAft>
                <a:spcPts val="1000"/>
              </a:spcAft>
              <a:buFont typeface="+mj-lt"/>
              <a:buAutoNum type="arabicPeriod"/>
              <a:tabLst>
                <a:tab pos="457200" algn="l"/>
              </a:tabLst>
            </a:pPr>
            <a:r>
              <a:rPr lang="en-US" sz="2800" dirty="0">
                <a:latin typeface="Times New Roman"/>
                <a:ea typeface="Times New Roman"/>
                <a:cs typeface="Arial"/>
              </a:rPr>
              <a:t>during the transformation from liquid to solid </a:t>
            </a:r>
            <a:endParaRPr lang="en-US" sz="2800" dirty="0">
              <a:ea typeface="Times New Roman"/>
              <a:cs typeface="Arial"/>
            </a:endParaRPr>
          </a:p>
          <a:p>
            <a:pPr marL="342900" lvl="0" indent="-342900" algn="just">
              <a:lnSpc>
                <a:spcPct val="115000"/>
              </a:lnSpc>
              <a:spcAft>
                <a:spcPts val="1000"/>
              </a:spcAft>
              <a:buFont typeface="+mj-lt"/>
              <a:buAutoNum type="arabicPeriod"/>
              <a:tabLst>
                <a:tab pos="457200" algn="l"/>
              </a:tabLst>
            </a:pPr>
            <a:r>
              <a:rPr lang="en-US" sz="2800" dirty="0">
                <a:latin typeface="Times New Roman"/>
                <a:ea typeface="Times New Roman"/>
                <a:cs typeface="Arial"/>
              </a:rPr>
              <a:t>during the solid state </a:t>
            </a:r>
            <a:endParaRPr lang="en-US" sz="2800" dirty="0">
              <a:ea typeface="Times New Roman"/>
              <a:cs typeface="Arial"/>
            </a:endParaRPr>
          </a:p>
        </p:txBody>
      </p:sp>
      <p:sp>
        <p:nvSpPr>
          <p:cNvPr id="3" name="Rectangle 2"/>
          <p:cNvSpPr/>
          <p:nvPr/>
        </p:nvSpPr>
        <p:spPr>
          <a:xfrm>
            <a:off x="281940" y="3440698"/>
            <a:ext cx="8534400" cy="2677656"/>
          </a:xfrm>
          <a:prstGeom prst="rect">
            <a:avLst/>
          </a:prstGeom>
        </p:spPr>
        <p:txBody>
          <a:bodyPr wrap="square">
            <a:spAutoFit/>
          </a:bodyPr>
          <a:lstStyle/>
          <a:p>
            <a:pPr algn="just"/>
            <a:r>
              <a:rPr lang="en-US" sz="2800" dirty="0">
                <a:latin typeface="Times New Roman"/>
                <a:ea typeface="Times New Roman"/>
              </a:rPr>
              <a:t>First type of shrinkage is being compensated by the feeders or the gating system. For the second type of shrinkage risers are required. Risers are normally placed at that portion of the casting which is last to freeze. A riser must stay in liquid state at least as long as the casting and must be able to feed the casting during this time. </a:t>
            </a:r>
            <a:endParaRPr lang="en-US" sz="2800" dirty="0">
              <a:effectLst/>
              <a:latin typeface="Arial"/>
              <a:ea typeface="Times New Roman"/>
            </a:endParaRPr>
          </a:p>
        </p:txBody>
      </p:sp>
    </p:spTree>
    <p:extLst>
      <p:ext uri="{BB962C8B-B14F-4D97-AF65-F5344CB8AC3E}">
        <p14:creationId xmlns:p14="http://schemas.microsoft.com/office/powerpoint/2010/main" val="17535857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2000"/>
                                        <p:tgtEl>
                                          <p:spTgt spid="2">
                                            <p:txEl>
                                              <p:pRg st="0" end="0"/>
                                            </p:txEl>
                                          </p:spTgt>
                                        </p:tgtEl>
                                      </p:cBhvr>
                                    </p:animEffect>
                                    <p:anim calcmode="lin" valueType="num">
                                      <p:cBhvr>
                                        <p:cTn id="8" dur="2000" fill="hold"/>
                                        <p:tgtEl>
                                          <p:spTgt spid="2">
                                            <p:txEl>
                                              <p:pRg st="0" end="0"/>
                                            </p:txEl>
                                          </p:spTgt>
                                        </p:tgtEl>
                                        <p:attrNameLst>
                                          <p:attrName>ppt_w</p:attrName>
                                        </p:attrNameLst>
                                      </p:cBhvr>
                                      <p:tavLst>
                                        <p:tav tm="0" fmla="#ppt_w*sin(2.5*pi*$)">
                                          <p:val>
                                            <p:fltVal val="0"/>
                                          </p:val>
                                        </p:tav>
                                        <p:tav tm="100000">
                                          <p:val>
                                            <p:fltVal val="1"/>
                                          </p:val>
                                        </p:tav>
                                      </p:tavLst>
                                    </p:anim>
                                    <p:anim calcmode="lin" valueType="num">
                                      <p:cBhvr>
                                        <p:cTn id="9" dur="2000" fill="hold"/>
                                        <p:tgtEl>
                                          <p:spTgt spid="2">
                                            <p:txEl>
                                              <p:pRg st="0" end="0"/>
                                            </p:txEl>
                                          </p:spTgt>
                                        </p:tgtEl>
                                        <p:attrNameLst>
                                          <p:attrName>ppt_h</p:attrName>
                                        </p:attrNameLst>
                                      </p:cBhvr>
                                      <p:tavLst>
                                        <p:tav tm="0">
                                          <p:val>
                                            <p:strVal val="#ppt_h"/>
                                          </p:val>
                                        </p:tav>
                                        <p:tav tm="100000">
                                          <p:val>
                                            <p:strVal val="#ppt_h"/>
                                          </p:val>
                                        </p:tav>
                                      </p:tavLst>
                                    </p:anim>
                                  </p:childTnLst>
                                </p:cTn>
                              </p:par>
                              <p:par>
                                <p:cTn id="10" presetID="2" presetClass="entr" presetSubtype="2" fill="hold" nodeType="with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 calcmode="lin" valueType="num">
                                      <p:cBhvr additive="base">
                                        <p:cTn id="12" dur="2000" fill="hold"/>
                                        <p:tgtEl>
                                          <p:spTgt spid="2">
                                            <p:txEl>
                                              <p:pRg st="1" end="1"/>
                                            </p:txEl>
                                          </p:spTgt>
                                        </p:tgtEl>
                                        <p:attrNameLst>
                                          <p:attrName>ppt_x</p:attrName>
                                        </p:attrNameLst>
                                      </p:cBhvr>
                                      <p:tavLst>
                                        <p:tav tm="0">
                                          <p:val>
                                            <p:strVal val="1+#ppt_w/2"/>
                                          </p:val>
                                        </p:tav>
                                        <p:tav tm="100000">
                                          <p:val>
                                            <p:strVal val="#ppt_x"/>
                                          </p:val>
                                        </p:tav>
                                      </p:tavLst>
                                    </p:anim>
                                    <p:anim calcmode="lin" valueType="num">
                                      <p:cBhvr additive="base">
                                        <p:cTn id="13" dur="2000" fill="hold"/>
                                        <p:tgtEl>
                                          <p:spTgt spid="2">
                                            <p:txEl>
                                              <p:pRg st="1" end="1"/>
                                            </p:txEl>
                                          </p:spTgt>
                                        </p:tgtEl>
                                        <p:attrNameLst>
                                          <p:attrName>ppt_y</p:attrName>
                                        </p:attrNameLst>
                                      </p:cBhvr>
                                      <p:tavLst>
                                        <p:tav tm="0">
                                          <p:val>
                                            <p:strVal val="#ppt_y"/>
                                          </p:val>
                                        </p:tav>
                                        <p:tav tm="100000">
                                          <p:val>
                                            <p:strVal val="#ppt_y"/>
                                          </p:val>
                                        </p:tav>
                                      </p:tavLst>
                                    </p:anim>
                                  </p:childTnLst>
                                </p:cTn>
                              </p:par>
                              <p:par>
                                <p:cTn id="14" presetID="2" presetClass="entr" presetSubtype="2" fill="hold" nodeType="withEffect">
                                  <p:stCondLst>
                                    <p:cond delay="0"/>
                                  </p:stCondLst>
                                  <p:childTnLst>
                                    <p:set>
                                      <p:cBhvr>
                                        <p:cTn id="15" dur="1" fill="hold">
                                          <p:stCondLst>
                                            <p:cond delay="0"/>
                                          </p:stCondLst>
                                        </p:cTn>
                                        <p:tgtEl>
                                          <p:spTgt spid="2">
                                            <p:txEl>
                                              <p:pRg st="2" end="2"/>
                                            </p:txEl>
                                          </p:spTgt>
                                        </p:tgtEl>
                                        <p:attrNameLst>
                                          <p:attrName>style.visibility</p:attrName>
                                        </p:attrNameLst>
                                      </p:cBhvr>
                                      <p:to>
                                        <p:strVal val="visible"/>
                                      </p:to>
                                    </p:set>
                                    <p:anim calcmode="lin" valueType="num">
                                      <p:cBhvr additive="base">
                                        <p:cTn id="16" dur="4000" fill="hold"/>
                                        <p:tgtEl>
                                          <p:spTgt spid="2">
                                            <p:txEl>
                                              <p:pRg st="2" end="2"/>
                                            </p:txEl>
                                          </p:spTgt>
                                        </p:tgtEl>
                                        <p:attrNameLst>
                                          <p:attrName>ppt_x</p:attrName>
                                        </p:attrNameLst>
                                      </p:cBhvr>
                                      <p:tavLst>
                                        <p:tav tm="0">
                                          <p:val>
                                            <p:strVal val="1+#ppt_w/2"/>
                                          </p:val>
                                        </p:tav>
                                        <p:tav tm="100000">
                                          <p:val>
                                            <p:strVal val="#ppt_x"/>
                                          </p:val>
                                        </p:tav>
                                      </p:tavLst>
                                    </p:anim>
                                    <p:anim calcmode="lin" valueType="num">
                                      <p:cBhvr additive="base">
                                        <p:cTn id="17" dur="4000" fill="hold"/>
                                        <p:tgtEl>
                                          <p:spTgt spid="2">
                                            <p:txEl>
                                              <p:pRg st="2" end="2"/>
                                            </p:txEl>
                                          </p:spTgt>
                                        </p:tgtEl>
                                        <p:attrNameLst>
                                          <p:attrName>ppt_y</p:attrName>
                                        </p:attrNameLst>
                                      </p:cBhvr>
                                      <p:tavLst>
                                        <p:tav tm="0">
                                          <p:val>
                                            <p:strVal val="#ppt_y"/>
                                          </p:val>
                                        </p:tav>
                                        <p:tav tm="100000">
                                          <p:val>
                                            <p:strVal val="#ppt_y"/>
                                          </p:val>
                                        </p:tav>
                                      </p:tavLst>
                                    </p:anim>
                                  </p:childTnLst>
                                </p:cTn>
                              </p:par>
                              <p:par>
                                <p:cTn id="18" presetID="2" presetClass="entr" presetSubtype="2" fill="hold" nodeType="withEffect">
                                  <p:stCondLst>
                                    <p:cond delay="0"/>
                                  </p:stCondLst>
                                  <p:childTnLst>
                                    <p:set>
                                      <p:cBhvr>
                                        <p:cTn id="19" dur="1" fill="hold">
                                          <p:stCondLst>
                                            <p:cond delay="0"/>
                                          </p:stCondLst>
                                        </p:cTn>
                                        <p:tgtEl>
                                          <p:spTgt spid="2">
                                            <p:txEl>
                                              <p:pRg st="3" end="3"/>
                                            </p:txEl>
                                          </p:spTgt>
                                        </p:tgtEl>
                                        <p:attrNameLst>
                                          <p:attrName>style.visibility</p:attrName>
                                        </p:attrNameLst>
                                      </p:cBhvr>
                                      <p:to>
                                        <p:strVal val="visible"/>
                                      </p:to>
                                    </p:set>
                                    <p:anim calcmode="lin" valueType="num">
                                      <p:cBhvr additive="base">
                                        <p:cTn id="20" dur="6000" fill="hold"/>
                                        <p:tgtEl>
                                          <p:spTgt spid="2">
                                            <p:txEl>
                                              <p:pRg st="3" end="3"/>
                                            </p:txEl>
                                          </p:spTgt>
                                        </p:tgtEl>
                                        <p:attrNameLst>
                                          <p:attrName>ppt_x</p:attrName>
                                        </p:attrNameLst>
                                      </p:cBhvr>
                                      <p:tavLst>
                                        <p:tav tm="0">
                                          <p:val>
                                            <p:strVal val="1+#ppt_w/2"/>
                                          </p:val>
                                        </p:tav>
                                        <p:tav tm="100000">
                                          <p:val>
                                            <p:strVal val="#ppt_x"/>
                                          </p:val>
                                        </p:tav>
                                      </p:tavLst>
                                    </p:anim>
                                    <p:anim calcmode="lin" valueType="num">
                                      <p:cBhvr additive="base">
                                        <p:cTn id="21" dur="6000" fill="hold"/>
                                        <p:tgtEl>
                                          <p:spTgt spid="2">
                                            <p:txEl>
                                              <p:pRg st="3" end="3"/>
                                            </p:txEl>
                                          </p:spTgt>
                                        </p:tgtEl>
                                        <p:attrNameLst>
                                          <p:attrName>ppt_y</p:attrName>
                                        </p:attrNameLst>
                                      </p:cBhvr>
                                      <p:tavLst>
                                        <p:tav tm="0">
                                          <p:val>
                                            <p:strVal val="#ppt_y"/>
                                          </p:val>
                                        </p:tav>
                                        <p:tav tm="100000">
                                          <p:val>
                                            <p:strVal val="#ppt_y"/>
                                          </p:val>
                                        </p:tav>
                                      </p:tavLst>
                                    </p:anim>
                                  </p:childTnLst>
                                </p:cTn>
                              </p:par>
                              <p:par>
                                <p:cTn id="22" presetID="2" presetClass="entr" presetSubtype="4" fill="hold" grpId="0" nodeType="withEffect">
                                  <p:stCondLst>
                                    <p:cond delay="0"/>
                                  </p:stCondLst>
                                  <p:childTnLst>
                                    <p:set>
                                      <p:cBhvr>
                                        <p:cTn id="23" dur="1" fill="hold">
                                          <p:stCondLst>
                                            <p:cond delay="0"/>
                                          </p:stCondLst>
                                        </p:cTn>
                                        <p:tgtEl>
                                          <p:spTgt spid="3"/>
                                        </p:tgtEl>
                                        <p:attrNameLst>
                                          <p:attrName>style.visibility</p:attrName>
                                        </p:attrNameLst>
                                      </p:cBhvr>
                                      <p:to>
                                        <p:strVal val="visible"/>
                                      </p:to>
                                    </p:set>
                                    <p:anim calcmode="lin" valueType="num">
                                      <p:cBhvr additive="base">
                                        <p:cTn id="24" dur="10500" fill="hold"/>
                                        <p:tgtEl>
                                          <p:spTgt spid="3"/>
                                        </p:tgtEl>
                                        <p:attrNameLst>
                                          <p:attrName>ppt_x</p:attrName>
                                        </p:attrNameLst>
                                      </p:cBhvr>
                                      <p:tavLst>
                                        <p:tav tm="0">
                                          <p:val>
                                            <p:strVal val="#ppt_x"/>
                                          </p:val>
                                        </p:tav>
                                        <p:tav tm="100000">
                                          <p:val>
                                            <p:strVal val="#ppt_x"/>
                                          </p:val>
                                        </p:tav>
                                      </p:tavLst>
                                    </p:anim>
                                    <p:anim calcmode="lin" valueType="num">
                                      <p:cBhvr additive="base">
                                        <p:cTn id="25" dur="10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36320" y="507414"/>
            <a:ext cx="4095993" cy="646331"/>
          </a:xfrm>
          <a:prstGeom prst="rect">
            <a:avLst/>
          </a:prstGeom>
        </p:spPr>
        <p:txBody>
          <a:bodyPr wrap="none">
            <a:spAutoFit/>
          </a:bodyPr>
          <a:lstStyle/>
          <a:p>
            <a:r>
              <a:rPr lang="en-US" sz="3600" b="1" dirty="0">
                <a:latin typeface="Times New Roman"/>
                <a:ea typeface="Times New Roman"/>
                <a:cs typeface="Times New Roman"/>
              </a:rPr>
              <a:t> Functions of Risers</a:t>
            </a:r>
            <a:endParaRPr lang="en-US" sz="3600" dirty="0"/>
          </a:p>
        </p:txBody>
      </p:sp>
      <p:sp>
        <p:nvSpPr>
          <p:cNvPr id="3" name="Rectangle 2"/>
          <p:cNvSpPr/>
          <p:nvPr/>
        </p:nvSpPr>
        <p:spPr>
          <a:xfrm>
            <a:off x="228600" y="1981200"/>
            <a:ext cx="8610600" cy="4533613"/>
          </a:xfrm>
          <a:prstGeom prst="rect">
            <a:avLst/>
          </a:prstGeom>
        </p:spPr>
        <p:txBody>
          <a:bodyPr wrap="square">
            <a:spAutoFit/>
          </a:bodyPr>
          <a:lstStyle/>
          <a:p>
            <a:pPr marL="342900" lvl="0" indent="-342900">
              <a:lnSpc>
                <a:spcPct val="115000"/>
              </a:lnSpc>
              <a:spcAft>
                <a:spcPts val="1000"/>
              </a:spcAft>
              <a:buSzPts val="1000"/>
              <a:buFont typeface="Symbol"/>
              <a:buChar char=""/>
              <a:tabLst>
                <a:tab pos="457200" algn="l"/>
              </a:tabLst>
            </a:pPr>
            <a:r>
              <a:rPr lang="en-US" sz="3200" dirty="0">
                <a:latin typeface="Times New Roman"/>
                <a:ea typeface="Times New Roman"/>
                <a:cs typeface="Arial"/>
              </a:rPr>
              <a:t>Provide extra metal to compensate for the volumetric shrinkage </a:t>
            </a:r>
            <a:endParaRPr lang="en-US" sz="3200" dirty="0">
              <a:ea typeface="Times New Roman"/>
              <a:cs typeface="Arial"/>
            </a:endParaRPr>
          </a:p>
          <a:p>
            <a:pPr marL="342900" lvl="0" indent="-342900">
              <a:lnSpc>
                <a:spcPct val="115000"/>
              </a:lnSpc>
              <a:spcAft>
                <a:spcPts val="1000"/>
              </a:spcAft>
              <a:buSzPts val="1000"/>
              <a:buFont typeface="Symbol"/>
              <a:buChar char=""/>
              <a:tabLst>
                <a:tab pos="457200" algn="l"/>
              </a:tabLst>
            </a:pPr>
            <a:endParaRPr lang="en-US" sz="3200" dirty="0" smtClean="0">
              <a:latin typeface="Times New Roman"/>
              <a:ea typeface="Times New Roman"/>
              <a:cs typeface="Arial"/>
            </a:endParaRPr>
          </a:p>
          <a:p>
            <a:pPr marL="342900" lvl="0" indent="-342900">
              <a:lnSpc>
                <a:spcPct val="115000"/>
              </a:lnSpc>
              <a:spcAft>
                <a:spcPts val="1000"/>
              </a:spcAft>
              <a:buSzPts val="1000"/>
              <a:buFont typeface="Symbol"/>
              <a:buChar char=""/>
              <a:tabLst>
                <a:tab pos="457200" algn="l"/>
              </a:tabLst>
            </a:pPr>
            <a:r>
              <a:rPr lang="en-US" sz="3200" dirty="0" smtClean="0">
                <a:latin typeface="Times New Roman"/>
                <a:ea typeface="Times New Roman"/>
                <a:cs typeface="Arial"/>
              </a:rPr>
              <a:t>Allow </a:t>
            </a:r>
            <a:r>
              <a:rPr lang="en-US" sz="3200" dirty="0">
                <a:latin typeface="Times New Roman"/>
                <a:ea typeface="Times New Roman"/>
                <a:cs typeface="Arial"/>
              </a:rPr>
              <a:t>mold gases to escape </a:t>
            </a:r>
            <a:endParaRPr lang="en-US" sz="3200" dirty="0">
              <a:ea typeface="Times New Roman"/>
              <a:cs typeface="Arial"/>
            </a:endParaRPr>
          </a:p>
          <a:p>
            <a:pPr marL="342900" lvl="0" indent="-342900">
              <a:lnSpc>
                <a:spcPct val="115000"/>
              </a:lnSpc>
              <a:spcAft>
                <a:spcPts val="1000"/>
              </a:spcAft>
              <a:buSzPts val="1000"/>
              <a:buFont typeface="Symbol"/>
              <a:buChar char=""/>
              <a:tabLst>
                <a:tab pos="457200" algn="l"/>
              </a:tabLst>
            </a:pPr>
            <a:endParaRPr lang="en-US" sz="3200" dirty="0" smtClean="0">
              <a:latin typeface="Times New Roman"/>
              <a:ea typeface="Times New Roman"/>
              <a:cs typeface="Arial"/>
            </a:endParaRPr>
          </a:p>
          <a:p>
            <a:pPr marL="342900" lvl="0" indent="-342900">
              <a:lnSpc>
                <a:spcPct val="115000"/>
              </a:lnSpc>
              <a:spcAft>
                <a:spcPts val="1000"/>
              </a:spcAft>
              <a:buSzPts val="1000"/>
              <a:buFont typeface="Symbol"/>
              <a:buChar char=""/>
              <a:tabLst>
                <a:tab pos="457200" algn="l"/>
              </a:tabLst>
            </a:pPr>
            <a:r>
              <a:rPr lang="en-US" sz="3200" dirty="0" smtClean="0">
                <a:latin typeface="Times New Roman"/>
                <a:ea typeface="Times New Roman"/>
                <a:cs typeface="Arial"/>
              </a:rPr>
              <a:t>Provide </a:t>
            </a:r>
            <a:r>
              <a:rPr lang="en-US" sz="3200" dirty="0">
                <a:latin typeface="Times New Roman"/>
                <a:ea typeface="Times New Roman"/>
                <a:cs typeface="Arial"/>
              </a:rPr>
              <a:t>extra metal pressure on the solidifying mold to reproduce mold details more exact </a:t>
            </a:r>
            <a:endParaRPr lang="en-US" sz="3200" dirty="0">
              <a:ea typeface="Times New Roman"/>
              <a:cs typeface="Arial"/>
            </a:endParaRPr>
          </a:p>
        </p:txBody>
      </p:sp>
    </p:spTree>
    <p:extLst>
      <p:ext uri="{BB962C8B-B14F-4D97-AF65-F5344CB8AC3E}">
        <p14:creationId xmlns:p14="http://schemas.microsoft.com/office/powerpoint/2010/main" val="11878496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par>
                                <p:cTn id="10" presetID="2" presetClass="entr" presetSubtype="8" fill="hold" nodeType="with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175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13" dur="1750" fill="hold"/>
                                        <p:tgtEl>
                                          <p:spTgt spid="3">
                                            <p:txEl>
                                              <p:pRg st="0" end="0"/>
                                            </p:txEl>
                                          </p:spTgt>
                                        </p:tgtEl>
                                        <p:attrNameLst>
                                          <p:attrName>ppt_y</p:attrName>
                                        </p:attrNameLst>
                                      </p:cBhvr>
                                      <p:tavLst>
                                        <p:tav tm="0">
                                          <p:val>
                                            <p:strVal val="#ppt_y"/>
                                          </p:val>
                                        </p:tav>
                                        <p:tav tm="100000">
                                          <p:val>
                                            <p:strVal val="#ppt_y"/>
                                          </p:val>
                                        </p:tav>
                                      </p:tavLst>
                                    </p:anim>
                                  </p:childTnLst>
                                </p:cTn>
                              </p:par>
                              <p:par>
                                <p:cTn id="14" presetID="2" presetClass="entr" presetSubtype="2" fill="hold" nodeType="with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anim calcmode="lin" valueType="num">
                                      <p:cBhvr additive="base">
                                        <p:cTn id="16" dur="375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17" dur="3750" fill="hold"/>
                                        <p:tgtEl>
                                          <p:spTgt spid="3">
                                            <p:txEl>
                                              <p:pRg st="2" end="2"/>
                                            </p:txEl>
                                          </p:spTgt>
                                        </p:tgtEl>
                                        <p:attrNameLst>
                                          <p:attrName>ppt_y</p:attrName>
                                        </p:attrNameLst>
                                      </p:cBhvr>
                                      <p:tavLst>
                                        <p:tav tm="0">
                                          <p:val>
                                            <p:strVal val="#ppt_y"/>
                                          </p:val>
                                        </p:tav>
                                        <p:tav tm="100000">
                                          <p:val>
                                            <p:strVal val="#ppt_y"/>
                                          </p:val>
                                        </p:tav>
                                      </p:tavLst>
                                    </p:anim>
                                  </p:childTnLst>
                                </p:cTn>
                              </p:par>
                              <p:par>
                                <p:cTn id="18" presetID="2" presetClass="entr" presetSubtype="4" fill="hold" nodeType="withEffect">
                                  <p:stCondLst>
                                    <p:cond delay="0"/>
                                  </p:stCondLst>
                                  <p:childTnLst>
                                    <p:set>
                                      <p:cBhvr>
                                        <p:cTn id="19" dur="1" fill="hold">
                                          <p:stCondLst>
                                            <p:cond delay="0"/>
                                          </p:stCondLst>
                                        </p:cTn>
                                        <p:tgtEl>
                                          <p:spTgt spid="3">
                                            <p:txEl>
                                              <p:pRg st="4" end="4"/>
                                            </p:txEl>
                                          </p:spTgt>
                                        </p:tgtEl>
                                        <p:attrNameLst>
                                          <p:attrName>style.visibility</p:attrName>
                                        </p:attrNameLst>
                                      </p:cBhvr>
                                      <p:to>
                                        <p:strVal val="visible"/>
                                      </p:to>
                                    </p:set>
                                    <p:anim calcmode="lin" valueType="num">
                                      <p:cBhvr additive="base">
                                        <p:cTn id="20" dur="50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1" dur="50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prstGeom prst="rect">
            <a:avLst/>
          </a:prstGeom>
        </p:spPr>
        <p:txBody>
          <a:bodyPr wrap="none">
            <a:spAutoFit/>
          </a:bodyPr>
          <a:lstStyle/>
          <a:p>
            <a:r>
              <a:rPr lang="en-US" sz="3600" b="1" dirty="0">
                <a:latin typeface="Times New Roman"/>
                <a:ea typeface="Times New Roman"/>
                <a:cs typeface="Times New Roman"/>
              </a:rPr>
              <a:t> Design Requirements of Risers</a:t>
            </a:r>
            <a:endParaRPr lang="en-US" sz="3600" dirty="0"/>
          </a:p>
        </p:txBody>
      </p:sp>
      <p:sp>
        <p:nvSpPr>
          <p:cNvPr id="5" name="Content Placeholder 4"/>
          <p:cNvSpPr>
            <a:spLocks noGrp="1"/>
          </p:cNvSpPr>
          <p:nvPr>
            <p:ph idx="1"/>
          </p:nvPr>
        </p:nvSpPr>
        <p:spPr>
          <a:xfrm>
            <a:off x="457200" y="1600200"/>
            <a:ext cx="8229600" cy="5447260"/>
          </a:xfrm>
          <a:prstGeom prst="rect">
            <a:avLst/>
          </a:prstGeom>
        </p:spPr>
        <p:txBody>
          <a:bodyPr wrap="square">
            <a:spAutoFit/>
          </a:bodyPr>
          <a:lstStyle/>
          <a:p>
            <a:pPr algn="just">
              <a:lnSpc>
                <a:spcPct val="115000"/>
              </a:lnSpc>
              <a:spcAft>
                <a:spcPts val="1000"/>
              </a:spcAft>
              <a:buFont typeface="+mj-lt"/>
              <a:buAutoNum type="arabicPeriod"/>
              <a:tabLst>
                <a:tab pos="457200" algn="l"/>
              </a:tabLst>
            </a:pPr>
            <a:r>
              <a:rPr lang="en-US" sz="2800" b="1" dirty="0">
                <a:latin typeface="Times New Roman"/>
                <a:ea typeface="Times New Roman"/>
                <a:cs typeface="Arial"/>
              </a:rPr>
              <a:t>Riser size</a:t>
            </a:r>
            <a:r>
              <a:rPr lang="en-US" sz="2800" dirty="0">
                <a:latin typeface="Times New Roman"/>
                <a:ea typeface="Times New Roman"/>
                <a:cs typeface="Arial"/>
              </a:rPr>
              <a:t>: For a sound casting riser must be last to freeze. The ratio of (volume / surface area)</a:t>
            </a:r>
            <a:r>
              <a:rPr lang="en-US" sz="2800" baseline="30000" dirty="0">
                <a:latin typeface="Times New Roman"/>
                <a:ea typeface="Times New Roman"/>
                <a:cs typeface="Arial"/>
              </a:rPr>
              <a:t>2</a:t>
            </a:r>
            <a:r>
              <a:rPr lang="en-US" sz="2800" dirty="0">
                <a:latin typeface="Times New Roman"/>
                <a:ea typeface="Times New Roman"/>
                <a:cs typeface="Arial"/>
              </a:rPr>
              <a:t> of the riser must be greater than that of the casting. However,  when  this condition does not meet the metal in the riser can be kept in liquid state by heating it externally or using exothermic materials in the risers</a:t>
            </a:r>
            <a:r>
              <a:rPr lang="en-US" sz="2800" dirty="0" smtClean="0">
                <a:latin typeface="Times New Roman"/>
                <a:ea typeface="Times New Roman"/>
                <a:cs typeface="Arial"/>
              </a:rPr>
              <a:t>.</a:t>
            </a:r>
            <a:r>
              <a:rPr lang="en-US" sz="2800" dirty="0"/>
              <a:t> </a:t>
            </a:r>
            <a:r>
              <a:rPr lang="en-US" sz="2800" dirty="0" smtClean="0"/>
              <a:t>  </a:t>
            </a:r>
            <a:r>
              <a:rPr lang="en-US" sz="2800" b="1" dirty="0" smtClean="0"/>
              <a:t>(</a:t>
            </a:r>
            <a:r>
              <a:rPr lang="en-US" sz="2800" b="1" dirty="0"/>
              <a:t>volume / surface area)</a:t>
            </a:r>
            <a:r>
              <a:rPr lang="en-US" sz="2800" b="1" baseline="30000" dirty="0"/>
              <a:t> 2</a:t>
            </a:r>
            <a:r>
              <a:rPr lang="en-US" sz="2800" b="1" dirty="0"/>
              <a:t> of the riser </a:t>
            </a:r>
            <a:r>
              <a:rPr lang="en-US" sz="2800" b="1" dirty="0" smtClean="0"/>
              <a:t>˃ (</a:t>
            </a:r>
            <a:r>
              <a:rPr lang="en-US" sz="2800" b="1" dirty="0"/>
              <a:t>volume / surface area)</a:t>
            </a:r>
            <a:r>
              <a:rPr lang="en-US" sz="2800" b="1" baseline="30000" dirty="0"/>
              <a:t> 2</a:t>
            </a:r>
            <a:r>
              <a:rPr lang="en-US" sz="2800" b="1" dirty="0"/>
              <a:t> of the casting</a:t>
            </a:r>
          </a:p>
          <a:p>
            <a:pPr algn="just">
              <a:lnSpc>
                <a:spcPct val="115000"/>
              </a:lnSpc>
              <a:spcAft>
                <a:spcPts val="1000"/>
              </a:spcAft>
              <a:buFont typeface="+mj-lt"/>
              <a:buAutoNum type="arabicPeriod"/>
              <a:tabLst>
                <a:tab pos="457200" algn="l"/>
              </a:tabLst>
            </a:pPr>
            <a:endParaRPr lang="en-US" sz="2800" dirty="0" smtClean="0">
              <a:latin typeface="Times New Roman"/>
              <a:ea typeface="Times New Roman"/>
              <a:cs typeface="Arial"/>
            </a:endParaRPr>
          </a:p>
          <a:p>
            <a:pPr marL="342900" lvl="0" indent="-342900" algn="just">
              <a:lnSpc>
                <a:spcPct val="115000"/>
              </a:lnSpc>
              <a:spcAft>
                <a:spcPts val="1000"/>
              </a:spcAft>
              <a:buFont typeface="+mj-lt"/>
              <a:buAutoNum type="arabicPeriod"/>
              <a:tabLst>
                <a:tab pos="457200" algn="l"/>
              </a:tabLst>
            </a:pPr>
            <a:endParaRPr lang="en-US" sz="2800" dirty="0">
              <a:ea typeface="Times New Roman"/>
              <a:cs typeface="Arial"/>
            </a:endParaRPr>
          </a:p>
        </p:txBody>
      </p:sp>
      <p:sp>
        <p:nvSpPr>
          <p:cNvPr id="6" name="Oval 5"/>
          <p:cNvSpPr/>
          <p:nvPr/>
        </p:nvSpPr>
        <p:spPr>
          <a:xfrm>
            <a:off x="274320" y="1737360"/>
            <a:ext cx="502920" cy="24384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363915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8"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8)">
                                      <p:cBhvr>
                                        <p:cTn id="7" dur="2000"/>
                                        <p:tgtEl>
                                          <p:spTgt spid="4"/>
                                        </p:tgtEl>
                                      </p:cBhvr>
                                    </p:animEffect>
                                  </p:childTnLst>
                                </p:cTn>
                              </p:par>
                              <p:par>
                                <p:cTn id="8" presetID="26" presetClass="entr" presetSubtype="0" fill="hold" nodeType="withEffect">
                                  <p:stCondLst>
                                    <p:cond delay="0"/>
                                  </p:stCondLst>
                                  <p:childTnLst>
                                    <p:set>
                                      <p:cBhvr>
                                        <p:cTn id="9" dur="1" fill="hold">
                                          <p:stCondLst>
                                            <p:cond delay="0"/>
                                          </p:stCondLst>
                                        </p:cTn>
                                        <p:tgtEl>
                                          <p:spTgt spid="5">
                                            <p:txEl>
                                              <p:pRg st="0" end="0"/>
                                            </p:txEl>
                                          </p:spTgt>
                                        </p:tgtEl>
                                        <p:attrNameLst>
                                          <p:attrName>style.visibility</p:attrName>
                                        </p:attrNameLst>
                                      </p:cBhvr>
                                      <p:to>
                                        <p:strVal val="visible"/>
                                      </p:to>
                                    </p:set>
                                    <p:animEffect transition="in" filter="wipe(down)">
                                      <p:cBhvr>
                                        <p:cTn id="10" dur="870">
                                          <p:stCondLst>
                                            <p:cond delay="0"/>
                                          </p:stCondLst>
                                        </p:cTn>
                                        <p:tgtEl>
                                          <p:spTgt spid="5">
                                            <p:txEl>
                                              <p:pRg st="0" end="0"/>
                                            </p:txEl>
                                          </p:spTgt>
                                        </p:tgtEl>
                                      </p:cBhvr>
                                    </p:animEffect>
                                    <p:anim calcmode="lin" valueType="num">
                                      <p:cBhvr>
                                        <p:cTn id="11" dur="2733" tmFilter="0,0; 0.14,0.36; 0.43,0.73; 0.71,0.91; 1.0,1.0">
                                          <p:stCondLst>
                                            <p:cond delay="0"/>
                                          </p:stCondLst>
                                        </p:cTn>
                                        <p:tgtEl>
                                          <p:spTgt spid="5">
                                            <p:txEl>
                                              <p:pRg st="0" end="0"/>
                                            </p:txEl>
                                          </p:spTgt>
                                        </p:tgtEl>
                                        <p:attrNameLst>
                                          <p:attrName>ppt_x</p:attrName>
                                        </p:attrNameLst>
                                      </p:cBhvr>
                                      <p:tavLst>
                                        <p:tav tm="0">
                                          <p:val>
                                            <p:strVal val="#ppt_x-0.25"/>
                                          </p:val>
                                        </p:tav>
                                        <p:tav tm="100000">
                                          <p:val>
                                            <p:strVal val="#ppt_x"/>
                                          </p:val>
                                        </p:tav>
                                      </p:tavLst>
                                    </p:anim>
                                    <p:anim calcmode="lin" valueType="num">
                                      <p:cBhvr>
                                        <p:cTn id="12" dur="996" tmFilter="0.0,0.0; 0.25,0.07; 0.50,0.2; 0.75,0.467; 1.0,1.0">
                                          <p:stCondLst>
                                            <p:cond delay="0"/>
                                          </p:stCondLst>
                                        </p:cTn>
                                        <p:tgtEl>
                                          <p:spTgt spid="5">
                                            <p:txEl>
                                              <p:pRg st="0" end="0"/>
                                            </p:txEl>
                                          </p:spTgt>
                                        </p:tgtEl>
                                        <p:attrNameLst>
                                          <p:attrName>ppt_y</p:attrName>
                                        </p:attrNameLst>
                                      </p:cBhvr>
                                      <p:tavLst>
                                        <p:tav tm="0" fmla="#ppt_y-sin(pi*$)/3">
                                          <p:val>
                                            <p:fltVal val="0.5"/>
                                          </p:val>
                                        </p:tav>
                                        <p:tav tm="100000">
                                          <p:val>
                                            <p:fltVal val="1"/>
                                          </p:val>
                                        </p:tav>
                                      </p:tavLst>
                                    </p:anim>
                                    <p:anim calcmode="lin" valueType="num">
                                      <p:cBhvr>
                                        <p:cTn id="13" dur="996" tmFilter="0, 0; 0.125,0.2665; 0.25,0.4; 0.375,0.465; 0.5,0.5;  0.625,0.535; 0.75,0.6; 0.875,0.7335; 1,1">
                                          <p:stCondLst>
                                            <p:cond delay="996"/>
                                          </p:stCondLst>
                                        </p:cTn>
                                        <p:tgtEl>
                                          <p:spTgt spid="5">
                                            <p:txEl>
                                              <p:pRg st="0" end="0"/>
                                            </p:txEl>
                                          </p:spTgt>
                                        </p:tgtEl>
                                        <p:attrNameLst>
                                          <p:attrName>ppt_y</p:attrName>
                                        </p:attrNameLst>
                                      </p:cBhvr>
                                      <p:tavLst>
                                        <p:tav tm="0" fmla="#ppt_y-sin(pi*$)/9">
                                          <p:val>
                                            <p:fltVal val="0"/>
                                          </p:val>
                                        </p:tav>
                                        <p:tav tm="100000">
                                          <p:val>
                                            <p:fltVal val="1"/>
                                          </p:val>
                                        </p:tav>
                                      </p:tavLst>
                                    </p:anim>
                                    <p:anim calcmode="lin" valueType="num">
                                      <p:cBhvr>
                                        <p:cTn id="14" dur="498" tmFilter="0, 0; 0.125,0.2665; 0.25,0.4; 0.375,0.465; 0.5,0.5;  0.625,0.535; 0.75,0.6; 0.875,0.7335; 1,1">
                                          <p:stCondLst>
                                            <p:cond delay="1986"/>
                                          </p:stCondLst>
                                        </p:cTn>
                                        <p:tgtEl>
                                          <p:spTgt spid="5">
                                            <p:txEl>
                                              <p:pRg st="0" end="0"/>
                                            </p:txEl>
                                          </p:spTgt>
                                        </p:tgtEl>
                                        <p:attrNameLst>
                                          <p:attrName>ppt_y</p:attrName>
                                        </p:attrNameLst>
                                      </p:cBhvr>
                                      <p:tavLst>
                                        <p:tav tm="0" fmla="#ppt_y-sin(pi*$)/27">
                                          <p:val>
                                            <p:fltVal val="0"/>
                                          </p:val>
                                        </p:tav>
                                        <p:tav tm="100000">
                                          <p:val>
                                            <p:fltVal val="1"/>
                                          </p:val>
                                        </p:tav>
                                      </p:tavLst>
                                    </p:anim>
                                    <p:anim calcmode="lin" valueType="num">
                                      <p:cBhvr>
                                        <p:cTn id="15" dur="246" tmFilter="0, 0; 0.125,0.2665; 0.25,0.4; 0.375,0.465; 0.5,0.5;  0.625,0.535; 0.75,0.6; 0.875,0.7335; 1,1">
                                          <p:stCondLst>
                                            <p:cond delay="2484"/>
                                          </p:stCondLst>
                                        </p:cTn>
                                        <p:tgtEl>
                                          <p:spTgt spid="5">
                                            <p:txEl>
                                              <p:pRg st="0" end="0"/>
                                            </p:txEl>
                                          </p:spTgt>
                                        </p:tgtEl>
                                        <p:attrNameLst>
                                          <p:attrName>ppt_y</p:attrName>
                                        </p:attrNameLst>
                                      </p:cBhvr>
                                      <p:tavLst>
                                        <p:tav tm="0" fmla="#ppt_y-sin(pi*$)/81">
                                          <p:val>
                                            <p:fltVal val="0"/>
                                          </p:val>
                                        </p:tav>
                                        <p:tav tm="100000">
                                          <p:val>
                                            <p:fltVal val="1"/>
                                          </p:val>
                                        </p:tav>
                                      </p:tavLst>
                                    </p:anim>
                                    <p:animScale>
                                      <p:cBhvr>
                                        <p:cTn id="16" dur="39">
                                          <p:stCondLst>
                                            <p:cond delay="975"/>
                                          </p:stCondLst>
                                        </p:cTn>
                                        <p:tgtEl>
                                          <p:spTgt spid="5">
                                            <p:txEl>
                                              <p:pRg st="0" end="0"/>
                                            </p:txEl>
                                          </p:spTgt>
                                        </p:tgtEl>
                                      </p:cBhvr>
                                      <p:to x="100000" y="60000"/>
                                    </p:animScale>
                                    <p:animScale>
                                      <p:cBhvr>
                                        <p:cTn id="17" dur="249" decel="50000">
                                          <p:stCondLst>
                                            <p:cond delay="1014"/>
                                          </p:stCondLst>
                                        </p:cTn>
                                        <p:tgtEl>
                                          <p:spTgt spid="5">
                                            <p:txEl>
                                              <p:pRg st="0" end="0"/>
                                            </p:txEl>
                                          </p:spTgt>
                                        </p:tgtEl>
                                      </p:cBhvr>
                                      <p:to x="100000" y="100000"/>
                                    </p:animScale>
                                    <p:animScale>
                                      <p:cBhvr>
                                        <p:cTn id="18" dur="39">
                                          <p:stCondLst>
                                            <p:cond delay="1968"/>
                                          </p:stCondLst>
                                        </p:cTn>
                                        <p:tgtEl>
                                          <p:spTgt spid="5">
                                            <p:txEl>
                                              <p:pRg st="0" end="0"/>
                                            </p:txEl>
                                          </p:spTgt>
                                        </p:tgtEl>
                                      </p:cBhvr>
                                      <p:to x="100000" y="80000"/>
                                    </p:animScale>
                                    <p:animScale>
                                      <p:cBhvr>
                                        <p:cTn id="19" dur="249" decel="50000">
                                          <p:stCondLst>
                                            <p:cond delay="2007"/>
                                          </p:stCondLst>
                                        </p:cTn>
                                        <p:tgtEl>
                                          <p:spTgt spid="5">
                                            <p:txEl>
                                              <p:pRg st="0" end="0"/>
                                            </p:txEl>
                                          </p:spTgt>
                                        </p:tgtEl>
                                      </p:cBhvr>
                                      <p:to x="100000" y="100000"/>
                                    </p:animScale>
                                    <p:animScale>
                                      <p:cBhvr>
                                        <p:cTn id="20" dur="39">
                                          <p:stCondLst>
                                            <p:cond delay="2463"/>
                                          </p:stCondLst>
                                        </p:cTn>
                                        <p:tgtEl>
                                          <p:spTgt spid="5">
                                            <p:txEl>
                                              <p:pRg st="0" end="0"/>
                                            </p:txEl>
                                          </p:spTgt>
                                        </p:tgtEl>
                                      </p:cBhvr>
                                      <p:to x="100000" y="90000"/>
                                    </p:animScale>
                                    <p:animScale>
                                      <p:cBhvr>
                                        <p:cTn id="21" dur="249" decel="50000">
                                          <p:stCondLst>
                                            <p:cond delay="2502"/>
                                          </p:stCondLst>
                                        </p:cTn>
                                        <p:tgtEl>
                                          <p:spTgt spid="5">
                                            <p:txEl>
                                              <p:pRg st="0" end="0"/>
                                            </p:txEl>
                                          </p:spTgt>
                                        </p:tgtEl>
                                      </p:cBhvr>
                                      <p:to x="100000" y="100000"/>
                                    </p:animScale>
                                    <p:animScale>
                                      <p:cBhvr>
                                        <p:cTn id="22" dur="39">
                                          <p:stCondLst>
                                            <p:cond delay="2712"/>
                                          </p:stCondLst>
                                        </p:cTn>
                                        <p:tgtEl>
                                          <p:spTgt spid="5">
                                            <p:txEl>
                                              <p:pRg st="0" end="0"/>
                                            </p:txEl>
                                          </p:spTgt>
                                        </p:tgtEl>
                                      </p:cBhvr>
                                      <p:to x="100000" y="95000"/>
                                    </p:animScale>
                                    <p:animScale>
                                      <p:cBhvr>
                                        <p:cTn id="23" dur="249" decel="50000">
                                          <p:stCondLst>
                                            <p:cond delay="2751"/>
                                          </p:stCondLst>
                                        </p:cTn>
                                        <p:tgtEl>
                                          <p:spTgt spid="5">
                                            <p:txEl>
                                              <p:pRg st="0" end="0"/>
                                            </p:txEl>
                                          </p:spTgt>
                                        </p:tgtEl>
                                      </p:cBhvr>
                                      <p:to x="100000" y="100000"/>
                                    </p:animScale>
                                  </p:childTnLst>
                                </p:cTn>
                              </p:par>
                              <p:par>
                                <p:cTn id="24" presetID="26" presetClass="entr" presetSubtype="0" fill="hold" grpId="0" nodeType="withEffect">
                                  <p:stCondLst>
                                    <p:cond delay="0"/>
                                  </p:stCondLst>
                                  <p:childTnLst>
                                    <p:set>
                                      <p:cBhvr>
                                        <p:cTn id="25" dur="1" fill="hold">
                                          <p:stCondLst>
                                            <p:cond delay="0"/>
                                          </p:stCondLst>
                                        </p:cTn>
                                        <p:tgtEl>
                                          <p:spTgt spid="6"/>
                                        </p:tgtEl>
                                        <p:attrNameLst>
                                          <p:attrName>style.visibility</p:attrName>
                                        </p:attrNameLst>
                                      </p:cBhvr>
                                      <p:to>
                                        <p:strVal val="visible"/>
                                      </p:to>
                                    </p:set>
                                    <p:animEffect transition="in" filter="wipe(down)">
                                      <p:cBhvr>
                                        <p:cTn id="26" dur="870">
                                          <p:stCondLst>
                                            <p:cond delay="0"/>
                                          </p:stCondLst>
                                        </p:cTn>
                                        <p:tgtEl>
                                          <p:spTgt spid="6"/>
                                        </p:tgtEl>
                                      </p:cBhvr>
                                    </p:animEffect>
                                    <p:anim calcmode="lin" valueType="num">
                                      <p:cBhvr>
                                        <p:cTn id="27" dur="2733" tmFilter="0,0; 0.14,0.36; 0.43,0.73; 0.71,0.91; 1.0,1.0">
                                          <p:stCondLst>
                                            <p:cond delay="0"/>
                                          </p:stCondLst>
                                        </p:cTn>
                                        <p:tgtEl>
                                          <p:spTgt spid="6"/>
                                        </p:tgtEl>
                                        <p:attrNameLst>
                                          <p:attrName>ppt_x</p:attrName>
                                        </p:attrNameLst>
                                      </p:cBhvr>
                                      <p:tavLst>
                                        <p:tav tm="0">
                                          <p:val>
                                            <p:strVal val="#ppt_x-0.25"/>
                                          </p:val>
                                        </p:tav>
                                        <p:tav tm="100000">
                                          <p:val>
                                            <p:strVal val="#ppt_x"/>
                                          </p:val>
                                        </p:tav>
                                      </p:tavLst>
                                    </p:anim>
                                    <p:anim calcmode="lin" valueType="num">
                                      <p:cBhvr>
                                        <p:cTn id="28" dur="996" tmFilter="0.0,0.0; 0.25,0.07; 0.50,0.2; 0.75,0.467; 1.0,1.0">
                                          <p:stCondLst>
                                            <p:cond delay="0"/>
                                          </p:stCondLst>
                                        </p:cTn>
                                        <p:tgtEl>
                                          <p:spTgt spid="6"/>
                                        </p:tgtEl>
                                        <p:attrNameLst>
                                          <p:attrName>ppt_y</p:attrName>
                                        </p:attrNameLst>
                                      </p:cBhvr>
                                      <p:tavLst>
                                        <p:tav tm="0" fmla="#ppt_y-sin(pi*$)/3">
                                          <p:val>
                                            <p:fltVal val="0.5"/>
                                          </p:val>
                                        </p:tav>
                                        <p:tav tm="100000">
                                          <p:val>
                                            <p:fltVal val="1"/>
                                          </p:val>
                                        </p:tav>
                                      </p:tavLst>
                                    </p:anim>
                                    <p:anim calcmode="lin" valueType="num">
                                      <p:cBhvr>
                                        <p:cTn id="29" dur="996" tmFilter="0, 0; 0.125,0.2665; 0.25,0.4; 0.375,0.465; 0.5,0.5;  0.625,0.535; 0.75,0.6; 0.875,0.7335; 1,1">
                                          <p:stCondLst>
                                            <p:cond delay="996"/>
                                          </p:stCondLst>
                                        </p:cTn>
                                        <p:tgtEl>
                                          <p:spTgt spid="6"/>
                                        </p:tgtEl>
                                        <p:attrNameLst>
                                          <p:attrName>ppt_y</p:attrName>
                                        </p:attrNameLst>
                                      </p:cBhvr>
                                      <p:tavLst>
                                        <p:tav tm="0" fmla="#ppt_y-sin(pi*$)/9">
                                          <p:val>
                                            <p:fltVal val="0"/>
                                          </p:val>
                                        </p:tav>
                                        <p:tav tm="100000">
                                          <p:val>
                                            <p:fltVal val="1"/>
                                          </p:val>
                                        </p:tav>
                                      </p:tavLst>
                                    </p:anim>
                                    <p:anim calcmode="lin" valueType="num">
                                      <p:cBhvr>
                                        <p:cTn id="30" dur="498" tmFilter="0, 0; 0.125,0.2665; 0.25,0.4; 0.375,0.465; 0.5,0.5;  0.625,0.535; 0.75,0.6; 0.875,0.7335; 1,1">
                                          <p:stCondLst>
                                            <p:cond delay="1986"/>
                                          </p:stCondLst>
                                        </p:cTn>
                                        <p:tgtEl>
                                          <p:spTgt spid="6"/>
                                        </p:tgtEl>
                                        <p:attrNameLst>
                                          <p:attrName>ppt_y</p:attrName>
                                        </p:attrNameLst>
                                      </p:cBhvr>
                                      <p:tavLst>
                                        <p:tav tm="0" fmla="#ppt_y-sin(pi*$)/27">
                                          <p:val>
                                            <p:fltVal val="0"/>
                                          </p:val>
                                        </p:tav>
                                        <p:tav tm="100000">
                                          <p:val>
                                            <p:fltVal val="1"/>
                                          </p:val>
                                        </p:tav>
                                      </p:tavLst>
                                    </p:anim>
                                    <p:anim calcmode="lin" valueType="num">
                                      <p:cBhvr>
                                        <p:cTn id="31" dur="246" tmFilter="0, 0; 0.125,0.2665; 0.25,0.4; 0.375,0.465; 0.5,0.5;  0.625,0.535; 0.75,0.6; 0.875,0.7335; 1,1">
                                          <p:stCondLst>
                                            <p:cond delay="2484"/>
                                          </p:stCondLst>
                                        </p:cTn>
                                        <p:tgtEl>
                                          <p:spTgt spid="6"/>
                                        </p:tgtEl>
                                        <p:attrNameLst>
                                          <p:attrName>ppt_y</p:attrName>
                                        </p:attrNameLst>
                                      </p:cBhvr>
                                      <p:tavLst>
                                        <p:tav tm="0" fmla="#ppt_y-sin(pi*$)/81">
                                          <p:val>
                                            <p:fltVal val="0"/>
                                          </p:val>
                                        </p:tav>
                                        <p:tav tm="100000">
                                          <p:val>
                                            <p:fltVal val="1"/>
                                          </p:val>
                                        </p:tav>
                                      </p:tavLst>
                                    </p:anim>
                                    <p:animScale>
                                      <p:cBhvr>
                                        <p:cTn id="32" dur="39">
                                          <p:stCondLst>
                                            <p:cond delay="975"/>
                                          </p:stCondLst>
                                        </p:cTn>
                                        <p:tgtEl>
                                          <p:spTgt spid="6"/>
                                        </p:tgtEl>
                                      </p:cBhvr>
                                      <p:to x="100000" y="60000"/>
                                    </p:animScale>
                                    <p:animScale>
                                      <p:cBhvr>
                                        <p:cTn id="33" dur="249" decel="50000">
                                          <p:stCondLst>
                                            <p:cond delay="1014"/>
                                          </p:stCondLst>
                                        </p:cTn>
                                        <p:tgtEl>
                                          <p:spTgt spid="6"/>
                                        </p:tgtEl>
                                      </p:cBhvr>
                                      <p:to x="100000" y="100000"/>
                                    </p:animScale>
                                    <p:animScale>
                                      <p:cBhvr>
                                        <p:cTn id="34" dur="39">
                                          <p:stCondLst>
                                            <p:cond delay="1968"/>
                                          </p:stCondLst>
                                        </p:cTn>
                                        <p:tgtEl>
                                          <p:spTgt spid="6"/>
                                        </p:tgtEl>
                                      </p:cBhvr>
                                      <p:to x="100000" y="80000"/>
                                    </p:animScale>
                                    <p:animScale>
                                      <p:cBhvr>
                                        <p:cTn id="35" dur="249" decel="50000">
                                          <p:stCondLst>
                                            <p:cond delay="2007"/>
                                          </p:stCondLst>
                                        </p:cTn>
                                        <p:tgtEl>
                                          <p:spTgt spid="6"/>
                                        </p:tgtEl>
                                      </p:cBhvr>
                                      <p:to x="100000" y="100000"/>
                                    </p:animScale>
                                    <p:animScale>
                                      <p:cBhvr>
                                        <p:cTn id="36" dur="39">
                                          <p:stCondLst>
                                            <p:cond delay="2463"/>
                                          </p:stCondLst>
                                        </p:cTn>
                                        <p:tgtEl>
                                          <p:spTgt spid="6"/>
                                        </p:tgtEl>
                                      </p:cBhvr>
                                      <p:to x="100000" y="90000"/>
                                    </p:animScale>
                                    <p:animScale>
                                      <p:cBhvr>
                                        <p:cTn id="37" dur="249" decel="50000">
                                          <p:stCondLst>
                                            <p:cond delay="2502"/>
                                          </p:stCondLst>
                                        </p:cTn>
                                        <p:tgtEl>
                                          <p:spTgt spid="6"/>
                                        </p:tgtEl>
                                      </p:cBhvr>
                                      <p:to x="100000" y="100000"/>
                                    </p:animScale>
                                    <p:animScale>
                                      <p:cBhvr>
                                        <p:cTn id="38" dur="39">
                                          <p:stCondLst>
                                            <p:cond delay="2712"/>
                                          </p:stCondLst>
                                        </p:cTn>
                                        <p:tgtEl>
                                          <p:spTgt spid="6"/>
                                        </p:tgtEl>
                                      </p:cBhvr>
                                      <p:to x="100000" y="95000"/>
                                    </p:animScale>
                                    <p:animScale>
                                      <p:cBhvr>
                                        <p:cTn id="39" dur="249" decel="50000">
                                          <p:stCondLst>
                                            <p:cond delay="2751"/>
                                          </p:stCondLst>
                                        </p:cTn>
                                        <p:tgtEl>
                                          <p:spTgt spid="6"/>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80060" y="1180709"/>
            <a:ext cx="8229600" cy="4525963"/>
          </a:xfrm>
        </p:spPr>
        <p:txBody>
          <a:bodyPr/>
          <a:lstStyle/>
          <a:p>
            <a:pPr lvl="0" algn="just">
              <a:lnSpc>
                <a:spcPct val="115000"/>
              </a:lnSpc>
              <a:spcAft>
                <a:spcPts val="1000"/>
              </a:spcAft>
              <a:buFont typeface="+mj-lt"/>
              <a:buAutoNum type="arabicPeriod"/>
              <a:tabLst>
                <a:tab pos="457200" algn="l"/>
              </a:tabLst>
            </a:pPr>
            <a:r>
              <a:rPr lang="en-US" b="1" dirty="0">
                <a:latin typeface="Times New Roman"/>
                <a:ea typeface="Times New Roman"/>
                <a:cs typeface="Arial"/>
              </a:rPr>
              <a:t>Riser placement</a:t>
            </a:r>
            <a:r>
              <a:rPr lang="en-US" dirty="0">
                <a:latin typeface="Times New Roman"/>
                <a:ea typeface="Times New Roman"/>
                <a:cs typeface="Arial"/>
              </a:rPr>
              <a:t>: the spacing of risers in the casting must be considered by effectively calculating the feeding distance of the risers.</a:t>
            </a:r>
            <a:endParaRPr lang="en-US" sz="2800" dirty="0">
              <a:ea typeface="Times New Roman"/>
              <a:cs typeface="Arial"/>
            </a:endParaRPr>
          </a:p>
          <a:p>
            <a:endParaRPr lang="en-US" dirty="0"/>
          </a:p>
        </p:txBody>
      </p:sp>
      <p:sp>
        <p:nvSpPr>
          <p:cNvPr id="4" name="Title 3"/>
          <p:cNvSpPr>
            <a:spLocks noGrp="1"/>
          </p:cNvSpPr>
          <p:nvPr>
            <p:ph type="title"/>
          </p:nvPr>
        </p:nvSpPr>
        <p:spPr>
          <a:xfrm>
            <a:off x="480060" y="30480"/>
            <a:ext cx="8229600" cy="1143000"/>
          </a:xfrm>
          <a:prstGeom prst="rect">
            <a:avLst/>
          </a:prstGeom>
        </p:spPr>
        <p:txBody>
          <a:bodyPr wrap="none">
            <a:spAutoFit/>
          </a:bodyPr>
          <a:lstStyle/>
          <a:p>
            <a:r>
              <a:rPr lang="en-US" sz="3600" b="1" dirty="0">
                <a:latin typeface="Times New Roman"/>
                <a:ea typeface="Times New Roman"/>
                <a:cs typeface="Times New Roman"/>
              </a:rPr>
              <a:t> Design Requirements of Risers</a:t>
            </a:r>
            <a:endParaRPr lang="en-US" sz="3600" dirty="0"/>
          </a:p>
        </p:txBody>
      </p:sp>
      <p:sp>
        <p:nvSpPr>
          <p:cNvPr id="5" name="Rectangle 4"/>
          <p:cNvSpPr/>
          <p:nvPr/>
        </p:nvSpPr>
        <p:spPr>
          <a:xfrm>
            <a:off x="365760" y="3443691"/>
            <a:ext cx="8458200" cy="3444789"/>
          </a:xfrm>
          <a:prstGeom prst="rect">
            <a:avLst/>
          </a:prstGeom>
        </p:spPr>
        <p:txBody>
          <a:bodyPr wrap="square">
            <a:spAutoFit/>
          </a:bodyPr>
          <a:lstStyle/>
          <a:p>
            <a:pPr marL="342900" lvl="0" indent="-342900" algn="just">
              <a:lnSpc>
                <a:spcPct val="115000"/>
              </a:lnSpc>
              <a:spcAft>
                <a:spcPts val="1000"/>
              </a:spcAft>
              <a:buFont typeface="+mj-lt"/>
              <a:buAutoNum type="arabicPeriod"/>
              <a:tabLst>
                <a:tab pos="457200" algn="l"/>
              </a:tabLst>
            </a:pPr>
            <a:r>
              <a:rPr lang="en-US" sz="3200" b="1" dirty="0" smtClean="0">
                <a:latin typeface="Times New Roman"/>
                <a:ea typeface="Times New Roman"/>
                <a:cs typeface="Arial"/>
              </a:rPr>
              <a:t>Riser </a:t>
            </a:r>
            <a:r>
              <a:rPr lang="en-US" sz="3200" b="1" dirty="0">
                <a:latin typeface="Times New Roman"/>
                <a:ea typeface="Times New Roman"/>
                <a:cs typeface="Arial"/>
              </a:rPr>
              <a:t>shape: </a:t>
            </a:r>
            <a:r>
              <a:rPr lang="en-US" sz="3200" dirty="0">
                <a:latin typeface="Times New Roman"/>
                <a:ea typeface="Times New Roman"/>
                <a:cs typeface="Arial"/>
              </a:rPr>
              <a:t>cylindrical risers are recommended for most of the castings as spherical risers, although considers as best, are difficult to cast. To increase  volume/surface area ratio the bottom of the riser can be shaped as hemisphere.</a:t>
            </a:r>
          </a:p>
        </p:txBody>
      </p:sp>
      <p:sp>
        <p:nvSpPr>
          <p:cNvPr id="6" name="Oval 5"/>
          <p:cNvSpPr/>
          <p:nvPr/>
        </p:nvSpPr>
        <p:spPr>
          <a:xfrm>
            <a:off x="365760" y="1295400"/>
            <a:ext cx="472440" cy="381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p:cNvSpPr/>
          <p:nvPr/>
        </p:nvSpPr>
        <p:spPr>
          <a:xfrm>
            <a:off x="297180" y="3489960"/>
            <a:ext cx="472440" cy="381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541579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par>
                                <p:cTn id="10" presetID="26" presetClass="entr" presetSubtype="0" fill="hold" grpId="0" nodeType="with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wipe(down)">
                                      <p:cBhvr>
                                        <p:cTn id="12" dur="580">
                                          <p:stCondLst>
                                            <p:cond delay="0"/>
                                          </p:stCondLst>
                                        </p:cTn>
                                        <p:tgtEl>
                                          <p:spTgt spid="6"/>
                                        </p:tgtEl>
                                      </p:cBhvr>
                                    </p:animEffect>
                                    <p:anim calcmode="lin" valueType="num">
                                      <p:cBhvr>
                                        <p:cTn id="13" dur="1822" tmFilter="0,0; 0.14,0.36; 0.43,0.73; 0.71,0.91; 1.0,1.0">
                                          <p:stCondLst>
                                            <p:cond delay="0"/>
                                          </p:stCondLst>
                                        </p:cTn>
                                        <p:tgtEl>
                                          <p:spTgt spid="6"/>
                                        </p:tgtEl>
                                        <p:attrNameLst>
                                          <p:attrName>ppt_x</p:attrName>
                                        </p:attrNameLst>
                                      </p:cBhvr>
                                      <p:tavLst>
                                        <p:tav tm="0">
                                          <p:val>
                                            <p:strVal val="#ppt_x-0.25"/>
                                          </p:val>
                                        </p:tav>
                                        <p:tav tm="100000">
                                          <p:val>
                                            <p:strVal val="#ppt_x"/>
                                          </p:val>
                                        </p:tav>
                                      </p:tavLst>
                                    </p:anim>
                                    <p:anim calcmode="lin" valueType="num">
                                      <p:cBhvr>
                                        <p:cTn id="14" dur="664" tmFilter="0.0,0.0; 0.25,0.07; 0.50,0.2; 0.75,0.467; 1.0,1.0">
                                          <p:stCondLst>
                                            <p:cond delay="0"/>
                                          </p:stCondLst>
                                        </p:cTn>
                                        <p:tgtEl>
                                          <p:spTgt spid="6"/>
                                        </p:tgtEl>
                                        <p:attrNameLst>
                                          <p:attrName>ppt_y</p:attrName>
                                        </p:attrNameLst>
                                      </p:cBhvr>
                                      <p:tavLst>
                                        <p:tav tm="0" fmla="#ppt_y-sin(pi*$)/3">
                                          <p:val>
                                            <p:fltVal val="0.5"/>
                                          </p:val>
                                        </p:tav>
                                        <p:tav tm="100000">
                                          <p:val>
                                            <p:fltVal val="1"/>
                                          </p:val>
                                        </p:tav>
                                      </p:tavLst>
                                    </p:anim>
                                    <p:anim calcmode="lin" valueType="num">
                                      <p:cBhvr>
                                        <p:cTn id="15" dur="664" tmFilter="0, 0; 0.125,0.2665; 0.25,0.4; 0.375,0.465; 0.5,0.5;  0.625,0.535; 0.75,0.6; 0.875,0.7335; 1,1">
                                          <p:stCondLst>
                                            <p:cond delay="664"/>
                                          </p:stCondLst>
                                        </p:cTn>
                                        <p:tgtEl>
                                          <p:spTgt spid="6"/>
                                        </p:tgtEl>
                                        <p:attrNameLst>
                                          <p:attrName>ppt_y</p:attrName>
                                        </p:attrNameLst>
                                      </p:cBhvr>
                                      <p:tavLst>
                                        <p:tav tm="0" fmla="#ppt_y-sin(pi*$)/9">
                                          <p:val>
                                            <p:fltVal val="0"/>
                                          </p:val>
                                        </p:tav>
                                        <p:tav tm="100000">
                                          <p:val>
                                            <p:fltVal val="1"/>
                                          </p:val>
                                        </p:tav>
                                      </p:tavLst>
                                    </p:anim>
                                    <p:anim calcmode="lin" valueType="num">
                                      <p:cBhvr>
                                        <p:cTn id="16" dur="332" tmFilter="0, 0; 0.125,0.2665; 0.25,0.4; 0.375,0.465; 0.5,0.5;  0.625,0.535; 0.75,0.6; 0.875,0.7335; 1,1">
                                          <p:stCondLst>
                                            <p:cond delay="1324"/>
                                          </p:stCondLst>
                                        </p:cTn>
                                        <p:tgtEl>
                                          <p:spTgt spid="6"/>
                                        </p:tgtEl>
                                        <p:attrNameLst>
                                          <p:attrName>ppt_y</p:attrName>
                                        </p:attrNameLst>
                                      </p:cBhvr>
                                      <p:tavLst>
                                        <p:tav tm="0" fmla="#ppt_y-sin(pi*$)/27">
                                          <p:val>
                                            <p:fltVal val="0"/>
                                          </p:val>
                                        </p:tav>
                                        <p:tav tm="100000">
                                          <p:val>
                                            <p:fltVal val="1"/>
                                          </p:val>
                                        </p:tav>
                                      </p:tavLst>
                                    </p:anim>
                                    <p:anim calcmode="lin" valueType="num">
                                      <p:cBhvr>
                                        <p:cTn id="17" dur="164" tmFilter="0, 0; 0.125,0.2665; 0.25,0.4; 0.375,0.465; 0.5,0.5;  0.625,0.535; 0.75,0.6; 0.875,0.7335; 1,1">
                                          <p:stCondLst>
                                            <p:cond delay="1656"/>
                                          </p:stCondLst>
                                        </p:cTn>
                                        <p:tgtEl>
                                          <p:spTgt spid="6"/>
                                        </p:tgtEl>
                                        <p:attrNameLst>
                                          <p:attrName>ppt_y</p:attrName>
                                        </p:attrNameLst>
                                      </p:cBhvr>
                                      <p:tavLst>
                                        <p:tav tm="0" fmla="#ppt_y-sin(pi*$)/81">
                                          <p:val>
                                            <p:fltVal val="0"/>
                                          </p:val>
                                        </p:tav>
                                        <p:tav tm="100000">
                                          <p:val>
                                            <p:fltVal val="1"/>
                                          </p:val>
                                        </p:tav>
                                      </p:tavLst>
                                    </p:anim>
                                    <p:animScale>
                                      <p:cBhvr>
                                        <p:cTn id="18" dur="26">
                                          <p:stCondLst>
                                            <p:cond delay="650"/>
                                          </p:stCondLst>
                                        </p:cTn>
                                        <p:tgtEl>
                                          <p:spTgt spid="6"/>
                                        </p:tgtEl>
                                      </p:cBhvr>
                                      <p:to x="100000" y="60000"/>
                                    </p:animScale>
                                    <p:animScale>
                                      <p:cBhvr>
                                        <p:cTn id="19" dur="166" decel="50000">
                                          <p:stCondLst>
                                            <p:cond delay="676"/>
                                          </p:stCondLst>
                                        </p:cTn>
                                        <p:tgtEl>
                                          <p:spTgt spid="6"/>
                                        </p:tgtEl>
                                      </p:cBhvr>
                                      <p:to x="100000" y="100000"/>
                                    </p:animScale>
                                    <p:animScale>
                                      <p:cBhvr>
                                        <p:cTn id="20" dur="26">
                                          <p:stCondLst>
                                            <p:cond delay="1312"/>
                                          </p:stCondLst>
                                        </p:cTn>
                                        <p:tgtEl>
                                          <p:spTgt spid="6"/>
                                        </p:tgtEl>
                                      </p:cBhvr>
                                      <p:to x="100000" y="80000"/>
                                    </p:animScale>
                                    <p:animScale>
                                      <p:cBhvr>
                                        <p:cTn id="21" dur="166" decel="50000">
                                          <p:stCondLst>
                                            <p:cond delay="1338"/>
                                          </p:stCondLst>
                                        </p:cTn>
                                        <p:tgtEl>
                                          <p:spTgt spid="6"/>
                                        </p:tgtEl>
                                      </p:cBhvr>
                                      <p:to x="100000" y="100000"/>
                                    </p:animScale>
                                    <p:animScale>
                                      <p:cBhvr>
                                        <p:cTn id="22" dur="26">
                                          <p:stCondLst>
                                            <p:cond delay="1642"/>
                                          </p:stCondLst>
                                        </p:cTn>
                                        <p:tgtEl>
                                          <p:spTgt spid="6"/>
                                        </p:tgtEl>
                                      </p:cBhvr>
                                      <p:to x="100000" y="90000"/>
                                    </p:animScale>
                                    <p:animScale>
                                      <p:cBhvr>
                                        <p:cTn id="23" dur="166" decel="50000">
                                          <p:stCondLst>
                                            <p:cond delay="1668"/>
                                          </p:stCondLst>
                                        </p:cTn>
                                        <p:tgtEl>
                                          <p:spTgt spid="6"/>
                                        </p:tgtEl>
                                      </p:cBhvr>
                                      <p:to x="100000" y="100000"/>
                                    </p:animScale>
                                    <p:animScale>
                                      <p:cBhvr>
                                        <p:cTn id="24" dur="26">
                                          <p:stCondLst>
                                            <p:cond delay="1808"/>
                                          </p:stCondLst>
                                        </p:cTn>
                                        <p:tgtEl>
                                          <p:spTgt spid="6"/>
                                        </p:tgtEl>
                                      </p:cBhvr>
                                      <p:to x="100000" y="95000"/>
                                    </p:animScale>
                                    <p:animScale>
                                      <p:cBhvr>
                                        <p:cTn id="25" dur="166" decel="50000">
                                          <p:stCondLst>
                                            <p:cond delay="1834"/>
                                          </p:stCondLst>
                                        </p:cTn>
                                        <p:tgtEl>
                                          <p:spTgt spid="6"/>
                                        </p:tgtEl>
                                      </p:cBhvr>
                                      <p:to x="100000" y="100000"/>
                                    </p:animScale>
                                  </p:childTnLst>
                                </p:cTn>
                              </p:par>
                              <p:par>
                                <p:cTn id="26" presetID="26" presetClass="entr" presetSubtype="0" fill="hold" nodeType="withEffect">
                                  <p:stCondLst>
                                    <p:cond delay="0"/>
                                  </p:stCondLst>
                                  <p:childTnLst>
                                    <p:set>
                                      <p:cBhvr>
                                        <p:cTn id="27" dur="1" fill="hold">
                                          <p:stCondLst>
                                            <p:cond delay="0"/>
                                          </p:stCondLst>
                                        </p:cTn>
                                        <p:tgtEl>
                                          <p:spTgt spid="3">
                                            <p:txEl>
                                              <p:pRg st="0" end="0"/>
                                            </p:txEl>
                                          </p:spTgt>
                                        </p:tgtEl>
                                        <p:attrNameLst>
                                          <p:attrName>style.visibility</p:attrName>
                                        </p:attrNameLst>
                                      </p:cBhvr>
                                      <p:to>
                                        <p:strVal val="visible"/>
                                      </p:to>
                                    </p:set>
                                    <p:animEffect transition="in" filter="wipe(down)">
                                      <p:cBhvr>
                                        <p:cTn id="28" dur="580">
                                          <p:stCondLst>
                                            <p:cond delay="0"/>
                                          </p:stCondLst>
                                        </p:cTn>
                                        <p:tgtEl>
                                          <p:spTgt spid="3">
                                            <p:txEl>
                                              <p:pRg st="0" end="0"/>
                                            </p:txEl>
                                          </p:spTgt>
                                        </p:tgtEl>
                                      </p:cBhvr>
                                    </p:animEffect>
                                    <p:anim calcmode="lin" valueType="num">
                                      <p:cBhvr>
                                        <p:cTn id="29"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30"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31"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32"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33"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34" dur="26">
                                          <p:stCondLst>
                                            <p:cond delay="650"/>
                                          </p:stCondLst>
                                        </p:cTn>
                                        <p:tgtEl>
                                          <p:spTgt spid="3">
                                            <p:txEl>
                                              <p:pRg st="0" end="0"/>
                                            </p:txEl>
                                          </p:spTgt>
                                        </p:tgtEl>
                                      </p:cBhvr>
                                      <p:to x="100000" y="60000"/>
                                    </p:animScale>
                                    <p:animScale>
                                      <p:cBhvr>
                                        <p:cTn id="35" dur="166" decel="50000">
                                          <p:stCondLst>
                                            <p:cond delay="676"/>
                                          </p:stCondLst>
                                        </p:cTn>
                                        <p:tgtEl>
                                          <p:spTgt spid="3">
                                            <p:txEl>
                                              <p:pRg st="0" end="0"/>
                                            </p:txEl>
                                          </p:spTgt>
                                        </p:tgtEl>
                                      </p:cBhvr>
                                      <p:to x="100000" y="100000"/>
                                    </p:animScale>
                                    <p:animScale>
                                      <p:cBhvr>
                                        <p:cTn id="36" dur="26">
                                          <p:stCondLst>
                                            <p:cond delay="1312"/>
                                          </p:stCondLst>
                                        </p:cTn>
                                        <p:tgtEl>
                                          <p:spTgt spid="3">
                                            <p:txEl>
                                              <p:pRg st="0" end="0"/>
                                            </p:txEl>
                                          </p:spTgt>
                                        </p:tgtEl>
                                      </p:cBhvr>
                                      <p:to x="100000" y="80000"/>
                                    </p:animScale>
                                    <p:animScale>
                                      <p:cBhvr>
                                        <p:cTn id="37" dur="166" decel="50000">
                                          <p:stCondLst>
                                            <p:cond delay="1338"/>
                                          </p:stCondLst>
                                        </p:cTn>
                                        <p:tgtEl>
                                          <p:spTgt spid="3">
                                            <p:txEl>
                                              <p:pRg st="0" end="0"/>
                                            </p:txEl>
                                          </p:spTgt>
                                        </p:tgtEl>
                                      </p:cBhvr>
                                      <p:to x="100000" y="100000"/>
                                    </p:animScale>
                                    <p:animScale>
                                      <p:cBhvr>
                                        <p:cTn id="38" dur="26">
                                          <p:stCondLst>
                                            <p:cond delay="1642"/>
                                          </p:stCondLst>
                                        </p:cTn>
                                        <p:tgtEl>
                                          <p:spTgt spid="3">
                                            <p:txEl>
                                              <p:pRg st="0" end="0"/>
                                            </p:txEl>
                                          </p:spTgt>
                                        </p:tgtEl>
                                      </p:cBhvr>
                                      <p:to x="100000" y="90000"/>
                                    </p:animScale>
                                    <p:animScale>
                                      <p:cBhvr>
                                        <p:cTn id="39" dur="166" decel="50000">
                                          <p:stCondLst>
                                            <p:cond delay="1668"/>
                                          </p:stCondLst>
                                        </p:cTn>
                                        <p:tgtEl>
                                          <p:spTgt spid="3">
                                            <p:txEl>
                                              <p:pRg st="0" end="0"/>
                                            </p:txEl>
                                          </p:spTgt>
                                        </p:tgtEl>
                                      </p:cBhvr>
                                      <p:to x="100000" y="100000"/>
                                    </p:animScale>
                                    <p:animScale>
                                      <p:cBhvr>
                                        <p:cTn id="40" dur="26">
                                          <p:stCondLst>
                                            <p:cond delay="1808"/>
                                          </p:stCondLst>
                                        </p:cTn>
                                        <p:tgtEl>
                                          <p:spTgt spid="3">
                                            <p:txEl>
                                              <p:pRg st="0" end="0"/>
                                            </p:txEl>
                                          </p:spTgt>
                                        </p:tgtEl>
                                      </p:cBhvr>
                                      <p:to x="100000" y="95000"/>
                                    </p:animScale>
                                    <p:animScale>
                                      <p:cBhvr>
                                        <p:cTn id="41" dur="166" decel="50000">
                                          <p:stCondLst>
                                            <p:cond delay="1834"/>
                                          </p:stCondLst>
                                        </p:cTn>
                                        <p:tgtEl>
                                          <p:spTgt spid="3">
                                            <p:txEl>
                                              <p:pRg st="0" end="0"/>
                                            </p:txEl>
                                          </p:spTgt>
                                        </p:tgtEl>
                                      </p:cBhvr>
                                      <p:to x="100000" y="100000"/>
                                    </p:animScale>
                                  </p:childTnLst>
                                </p:cTn>
                              </p:par>
                              <p:par>
                                <p:cTn id="42" presetID="26" presetClass="entr" presetSubtype="0" fill="hold" grpId="0" nodeType="withEffect">
                                  <p:stCondLst>
                                    <p:cond delay="0"/>
                                  </p:stCondLst>
                                  <p:childTnLst>
                                    <p:set>
                                      <p:cBhvr>
                                        <p:cTn id="43" dur="1" fill="hold">
                                          <p:stCondLst>
                                            <p:cond delay="0"/>
                                          </p:stCondLst>
                                        </p:cTn>
                                        <p:tgtEl>
                                          <p:spTgt spid="7"/>
                                        </p:tgtEl>
                                        <p:attrNameLst>
                                          <p:attrName>style.visibility</p:attrName>
                                        </p:attrNameLst>
                                      </p:cBhvr>
                                      <p:to>
                                        <p:strVal val="visible"/>
                                      </p:to>
                                    </p:set>
                                    <p:animEffect transition="in" filter="wipe(down)">
                                      <p:cBhvr>
                                        <p:cTn id="44" dur="1450">
                                          <p:stCondLst>
                                            <p:cond delay="0"/>
                                          </p:stCondLst>
                                        </p:cTn>
                                        <p:tgtEl>
                                          <p:spTgt spid="7"/>
                                        </p:tgtEl>
                                      </p:cBhvr>
                                    </p:animEffect>
                                    <p:anim calcmode="lin" valueType="num">
                                      <p:cBhvr>
                                        <p:cTn id="45" dur="4555" tmFilter="0,0; 0.14,0.36; 0.43,0.73; 0.71,0.91; 1.0,1.0">
                                          <p:stCondLst>
                                            <p:cond delay="0"/>
                                          </p:stCondLst>
                                        </p:cTn>
                                        <p:tgtEl>
                                          <p:spTgt spid="7"/>
                                        </p:tgtEl>
                                        <p:attrNameLst>
                                          <p:attrName>ppt_x</p:attrName>
                                        </p:attrNameLst>
                                      </p:cBhvr>
                                      <p:tavLst>
                                        <p:tav tm="0">
                                          <p:val>
                                            <p:strVal val="#ppt_x-0.25"/>
                                          </p:val>
                                        </p:tav>
                                        <p:tav tm="100000">
                                          <p:val>
                                            <p:strVal val="#ppt_x"/>
                                          </p:val>
                                        </p:tav>
                                      </p:tavLst>
                                    </p:anim>
                                    <p:anim calcmode="lin" valueType="num">
                                      <p:cBhvr>
                                        <p:cTn id="46" dur="1660" tmFilter="0.0,0.0; 0.25,0.07; 0.50,0.2; 0.75,0.467; 1.0,1.0">
                                          <p:stCondLst>
                                            <p:cond delay="0"/>
                                          </p:stCondLst>
                                        </p:cTn>
                                        <p:tgtEl>
                                          <p:spTgt spid="7"/>
                                        </p:tgtEl>
                                        <p:attrNameLst>
                                          <p:attrName>ppt_y</p:attrName>
                                        </p:attrNameLst>
                                      </p:cBhvr>
                                      <p:tavLst>
                                        <p:tav tm="0" fmla="#ppt_y-sin(pi*$)/3">
                                          <p:val>
                                            <p:fltVal val="0.5"/>
                                          </p:val>
                                        </p:tav>
                                        <p:tav tm="100000">
                                          <p:val>
                                            <p:fltVal val="1"/>
                                          </p:val>
                                        </p:tav>
                                      </p:tavLst>
                                    </p:anim>
                                    <p:anim calcmode="lin" valueType="num">
                                      <p:cBhvr>
                                        <p:cTn id="47" dur="1660" tmFilter="0, 0; 0.125,0.2665; 0.25,0.4; 0.375,0.465; 0.5,0.5;  0.625,0.535; 0.75,0.6; 0.875,0.7335; 1,1">
                                          <p:stCondLst>
                                            <p:cond delay="1660"/>
                                          </p:stCondLst>
                                        </p:cTn>
                                        <p:tgtEl>
                                          <p:spTgt spid="7"/>
                                        </p:tgtEl>
                                        <p:attrNameLst>
                                          <p:attrName>ppt_y</p:attrName>
                                        </p:attrNameLst>
                                      </p:cBhvr>
                                      <p:tavLst>
                                        <p:tav tm="0" fmla="#ppt_y-sin(pi*$)/9">
                                          <p:val>
                                            <p:fltVal val="0"/>
                                          </p:val>
                                        </p:tav>
                                        <p:tav tm="100000">
                                          <p:val>
                                            <p:fltVal val="1"/>
                                          </p:val>
                                        </p:tav>
                                      </p:tavLst>
                                    </p:anim>
                                    <p:anim calcmode="lin" valueType="num">
                                      <p:cBhvr>
                                        <p:cTn id="48" dur="830" tmFilter="0, 0; 0.125,0.2665; 0.25,0.4; 0.375,0.465; 0.5,0.5;  0.625,0.535; 0.75,0.6; 0.875,0.7335; 1,1">
                                          <p:stCondLst>
                                            <p:cond delay="3310"/>
                                          </p:stCondLst>
                                        </p:cTn>
                                        <p:tgtEl>
                                          <p:spTgt spid="7"/>
                                        </p:tgtEl>
                                        <p:attrNameLst>
                                          <p:attrName>ppt_y</p:attrName>
                                        </p:attrNameLst>
                                      </p:cBhvr>
                                      <p:tavLst>
                                        <p:tav tm="0" fmla="#ppt_y-sin(pi*$)/27">
                                          <p:val>
                                            <p:fltVal val="0"/>
                                          </p:val>
                                        </p:tav>
                                        <p:tav tm="100000">
                                          <p:val>
                                            <p:fltVal val="1"/>
                                          </p:val>
                                        </p:tav>
                                      </p:tavLst>
                                    </p:anim>
                                    <p:anim calcmode="lin" valueType="num">
                                      <p:cBhvr>
                                        <p:cTn id="49" dur="410" tmFilter="0, 0; 0.125,0.2665; 0.25,0.4; 0.375,0.465; 0.5,0.5;  0.625,0.535; 0.75,0.6; 0.875,0.7335; 1,1">
                                          <p:stCondLst>
                                            <p:cond delay="4140"/>
                                          </p:stCondLst>
                                        </p:cTn>
                                        <p:tgtEl>
                                          <p:spTgt spid="7"/>
                                        </p:tgtEl>
                                        <p:attrNameLst>
                                          <p:attrName>ppt_y</p:attrName>
                                        </p:attrNameLst>
                                      </p:cBhvr>
                                      <p:tavLst>
                                        <p:tav tm="0" fmla="#ppt_y-sin(pi*$)/81">
                                          <p:val>
                                            <p:fltVal val="0"/>
                                          </p:val>
                                        </p:tav>
                                        <p:tav tm="100000">
                                          <p:val>
                                            <p:fltVal val="1"/>
                                          </p:val>
                                        </p:tav>
                                      </p:tavLst>
                                    </p:anim>
                                    <p:animScale>
                                      <p:cBhvr>
                                        <p:cTn id="50" dur="65">
                                          <p:stCondLst>
                                            <p:cond delay="1625"/>
                                          </p:stCondLst>
                                        </p:cTn>
                                        <p:tgtEl>
                                          <p:spTgt spid="7"/>
                                        </p:tgtEl>
                                      </p:cBhvr>
                                      <p:to x="100000" y="60000"/>
                                    </p:animScale>
                                    <p:animScale>
                                      <p:cBhvr>
                                        <p:cTn id="51" dur="415" decel="50000">
                                          <p:stCondLst>
                                            <p:cond delay="1690"/>
                                          </p:stCondLst>
                                        </p:cTn>
                                        <p:tgtEl>
                                          <p:spTgt spid="7"/>
                                        </p:tgtEl>
                                      </p:cBhvr>
                                      <p:to x="100000" y="100000"/>
                                    </p:animScale>
                                    <p:animScale>
                                      <p:cBhvr>
                                        <p:cTn id="52" dur="65">
                                          <p:stCondLst>
                                            <p:cond delay="3280"/>
                                          </p:stCondLst>
                                        </p:cTn>
                                        <p:tgtEl>
                                          <p:spTgt spid="7"/>
                                        </p:tgtEl>
                                      </p:cBhvr>
                                      <p:to x="100000" y="80000"/>
                                    </p:animScale>
                                    <p:animScale>
                                      <p:cBhvr>
                                        <p:cTn id="53" dur="415" decel="50000">
                                          <p:stCondLst>
                                            <p:cond delay="3345"/>
                                          </p:stCondLst>
                                        </p:cTn>
                                        <p:tgtEl>
                                          <p:spTgt spid="7"/>
                                        </p:tgtEl>
                                      </p:cBhvr>
                                      <p:to x="100000" y="100000"/>
                                    </p:animScale>
                                    <p:animScale>
                                      <p:cBhvr>
                                        <p:cTn id="54" dur="65">
                                          <p:stCondLst>
                                            <p:cond delay="4105"/>
                                          </p:stCondLst>
                                        </p:cTn>
                                        <p:tgtEl>
                                          <p:spTgt spid="7"/>
                                        </p:tgtEl>
                                      </p:cBhvr>
                                      <p:to x="100000" y="90000"/>
                                    </p:animScale>
                                    <p:animScale>
                                      <p:cBhvr>
                                        <p:cTn id="55" dur="415" decel="50000">
                                          <p:stCondLst>
                                            <p:cond delay="4170"/>
                                          </p:stCondLst>
                                        </p:cTn>
                                        <p:tgtEl>
                                          <p:spTgt spid="7"/>
                                        </p:tgtEl>
                                      </p:cBhvr>
                                      <p:to x="100000" y="100000"/>
                                    </p:animScale>
                                    <p:animScale>
                                      <p:cBhvr>
                                        <p:cTn id="56" dur="65">
                                          <p:stCondLst>
                                            <p:cond delay="4520"/>
                                          </p:stCondLst>
                                        </p:cTn>
                                        <p:tgtEl>
                                          <p:spTgt spid="7"/>
                                        </p:tgtEl>
                                      </p:cBhvr>
                                      <p:to x="100000" y="95000"/>
                                    </p:animScale>
                                    <p:animScale>
                                      <p:cBhvr>
                                        <p:cTn id="57" dur="415" decel="50000">
                                          <p:stCondLst>
                                            <p:cond delay="4585"/>
                                          </p:stCondLst>
                                        </p:cTn>
                                        <p:tgtEl>
                                          <p:spTgt spid="7"/>
                                        </p:tgtEl>
                                      </p:cBhvr>
                                      <p:to x="100000" y="100000"/>
                                    </p:animScale>
                                  </p:childTnLst>
                                </p:cTn>
                              </p:par>
                              <p:par>
                                <p:cTn id="58" presetID="26" presetClass="entr" presetSubtype="0" fill="hold" nodeType="withEffect">
                                  <p:stCondLst>
                                    <p:cond delay="0"/>
                                  </p:stCondLst>
                                  <p:childTnLst>
                                    <p:set>
                                      <p:cBhvr>
                                        <p:cTn id="59" dur="1" fill="hold">
                                          <p:stCondLst>
                                            <p:cond delay="0"/>
                                          </p:stCondLst>
                                        </p:cTn>
                                        <p:tgtEl>
                                          <p:spTgt spid="5">
                                            <p:txEl>
                                              <p:pRg st="0" end="0"/>
                                            </p:txEl>
                                          </p:spTgt>
                                        </p:tgtEl>
                                        <p:attrNameLst>
                                          <p:attrName>style.visibility</p:attrName>
                                        </p:attrNameLst>
                                      </p:cBhvr>
                                      <p:to>
                                        <p:strVal val="visible"/>
                                      </p:to>
                                    </p:set>
                                    <p:animEffect transition="in" filter="wipe(down)">
                                      <p:cBhvr>
                                        <p:cTn id="60" dur="1450">
                                          <p:stCondLst>
                                            <p:cond delay="0"/>
                                          </p:stCondLst>
                                        </p:cTn>
                                        <p:tgtEl>
                                          <p:spTgt spid="5">
                                            <p:txEl>
                                              <p:pRg st="0" end="0"/>
                                            </p:txEl>
                                          </p:spTgt>
                                        </p:tgtEl>
                                      </p:cBhvr>
                                    </p:animEffect>
                                    <p:anim calcmode="lin" valueType="num">
                                      <p:cBhvr>
                                        <p:cTn id="61" dur="4555" tmFilter="0,0; 0.14,0.36; 0.43,0.73; 0.71,0.91; 1.0,1.0">
                                          <p:stCondLst>
                                            <p:cond delay="0"/>
                                          </p:stCondLst>
                                        </p:cTn>
                                        <p:tgtEl>
                                          <p:spTgt spid="5">
                                            <p:txEl>
                                              <p:pRg st="0" end="0"/>
                                            </p:txEl>
                                          </p:spTgt>
                                        </p:tgtEl>
                                        <p:attrNameLst>
                                          <p:attrName>ppt_x</p:attrName>
                                        </p:attrNameLst>
                                      </p:cBhvr>
                                      <p:tavLst>
                                        <p:tav tm="0">
                                          <p:val>
                                            <p:strVal val="#ppt_x-0.25"/>
                                          </p:val>
                                        </p:tav>
                                        <p:tav tm="100000">
                                          <p:val>
                                            <p:strVal val="#ppt_x"/>
                                          </p:val>
                                        </p:tav>
                                      </p:tavLst>
                                    </p:anim>
                                    <p:anim calcmode="lin" valueType="num">
                                      <p:cBhvr>
                                        <p:cTn id="62" dur="1660" tmFilter="0.0,0.0; 0.25,0.07; 0.50,0.2; 0.75,0.467; 1.0,1.0">
                                          <p:stCondLst>
                                            <p:cond delay="0"/>
                                          </p:stCondLst>
                                        </p:cTn>
                                        <p:tgtEl>
                                          <p:spTgt spid="5">
                                            <p:txEl>
                                              <p:pRg st="0" end="0"/>
                                            </p:txEl>
                                          </p:spTgt>
                                        </p:tgtEl>
                                        <p:attrNameLst>
                                          <p:attrName>ppt_y</p:attrName>
                                        </p:attrNameLst>
                                      </p:cBhvr>
                                      <p:tavLst>
                                        <p:tav tm="0" fmla="#ppt_y-sin(pi*$)/3">
                                          <p:val>
                                            <p:fltVal val="0.5"/>
                                          </p:val>
                                        </p:tav>
                                        <p:tav tm="100000">
                                          <p:val>
                                            <p:fltVal val="1"/>
                                          </p:val>
                                        </p:tav>
                                      </p:tavLst>
                                    </p:anim>
                                    <p:anim calcmode="lin" valueType="num">
                                      <p:cBhvr>
                                        <p:cTn id="63" dur="1660" tmFilter="0, 0; 0.125,0.2665; 0.25,0.4; 0.375,0.465; 0.5,0.5;  0.625,0.535; 0.75,0.6; 0.875,0.7335; 1,1">
                                          <p:stCondLst>
                                            <p:cond delay="1660"/>
                                          </p:stCondLst>
                                        </p:cTn>
                                        <p:tgtEl>
                                          <p:spTgt spid="5">
                                            <p:txEl>
                                              <p:pRg st="0" end="0"/>
                                            </p:txEl>
                                          </p:spTgt>
                                        </p:tgtEl>
                                        <p:attrNameLst>
                                          <p:attrName>ppt_y</p:attrName>
                                        </p:attrNameLst>
                                      </p:cBhvr>
                                      <p:tavLst>
                                        <p:tav tm="0" fmla="#ppt_y-sin(pi*$)/9">
                                          <p:val>
                                            <p:fltVal val="0"/>
                                          </p:val>
                                        </p:tav>
                                        <p:tav tm="100000">
                                          <p:val>
                                            <p:fltVal val="1"/>
                                          </p:val>
                                        </p:tav>
                                      </p:tavLst>
                                    </p:anim>
                                    <p:anim calcmode="lin" valueType="num">
                                      <p:cBhvr>
                                        <p:cTn id="64" dur="830" tmFilter="0, 0; 0.125,0.2665; 0.25,0.4; 0.375,0.465; 0.5,0.5;  0.625,0.535; 0.75,0.6; 0.875,0.7335; 1,1">
                                          <p:stCondLst>
                                            <p:cond delay="3310"/>
                                          </p:stCondLst>
                                        </p:cTn>
                                        <p:tgtEl>
                                          <p:spTgt spid="5">
                                            <p:txEl>
                                              <p:pRg st="0" end="0"/>
                                            </p:txEl>
                                          </p:spTgt>
                                        </p:tgtEl>
                                        <p:attrNameLst>
                                          <p:attrName>ppt_y</p:attrName>
                                        </p:attrNameLst>
                                      </p:cBhvr>
                                      <p:tavLst>
                                        <p:tav tm="0" fmla="#ppt_y-sin(pi*$)/27">
                                          <p:val>
                                            <p:fltVal val="0"/>
                                          </p:val>
                                        </p:tav>
                                        <p:tav tm="100000">
                                          <p:val>
                                            <p:fltVal val="1"/>
                                          </p:val>
                                        </p:tav>
                                      </p:tavLst>
                                    </p:anim>
                                    <p:anim calcmode="lin" valueType="num">
                                      <p:cBhvr>
                                        <p:cTn id="65" dur="410" tmFilter="0, 0; 0.125,0.2665; 0.25,0.4; 0.375,0.465; 0.5,0.5;  0.625,0.535; 0.75,0.6; 0.875,0.7335; 1,1">
                                          <p:stCondLst>
                                            <p:cond delay="4140"/>
                                          </p:stCondLst>
                                        </p:cTn>
                                        <p:tgtEl>
                                          <p:spTgt spid="5">
                                            <p:txEl>
                                              <p:pRg st="0" end="0"/>
                                            </p:txEl>
                                          </p:spTgt>
                                        </p:tgtEl>
                                        <p:attrNameLst>
                                          <p:attrName>ppt_y</p:attrName>
                                        </p:attrNameLst>
                                      </p:cBhvr>
                                      <p:tavLst>
                                        <p:tav tm="0" fmla="#ppt_y-sin(pi*$)/81">
                                          <p:val>
                                            <p:fltVal val="0"/>
                                          </p:val>
                                        </p:tav>
                                        <p:tav tm="100000">
                                          <p:val>
                                            <p:fltVal val="1"/>
                                          </p:val>
                                        </p:tav>
                                      </p:tavLst>
                                    </p:anim>
                                    <p:animScale>
                                      <p:cBhvr>
                                        <p:cTn id="66" dur="65">
                                          <p:stCondLst>
                                            <p:cond delay="1625"/>
                                          </p:stCondLst>
                                        </p:cTn>
                                        <p:tgtEl>
                                          <p:spTgt spid="5">
                                            <p:txEl>
                                              <p:pRg st="0" end="0"/>
                                            </p:txEl>
                                          </p:spTgt>
                                        </p:tgtEl>
                                      </p:cBhvr>
                                      <p:to x="100000" y="60000"/>
                                    </p:animScale>
                                    <p:animScale>
                                      <p:cBhvr>
                                        <p:cTn id="67" dur="415" decel="50000">
                                          <p:stCondLst>
                                            <p:cond delay="1690"/>
                                          </p:stCondLst>
                                        </p:cTn>
                                        <p:tgtEl>
                                          <p:spTgt spid="5">
                                            <p:txEl>
                                              <p:pRg st="0" end="0"/>
                                            </p:txEl>
                                          </p:spTgt>
                                        </p:tgtEl>
                                      </p:cBhvr>
                                      <p:to x="100000" y="100000"/>
                                    </p:animScale>
                                    <p:animScale>
                                      <p:cBhvr>
                                        <p:cTn id="68" dur="65">
                                          <p:stCondLst>
                                            <p:cond delay="3280"/>
                                          </p:stCondLst>
                                        </p:cTn>
                                        <p:tgtEl>
                                          <p:spTgt spid="5">
                                            <p:txEl>
                                              <p:pRg st="0" end="0"/>
                                            </p:txEl>
                                          </p:spTgt>
                                        </p:tgtEl>
                                      </p:cBhvr>
                                      <p:to x="100000" y="80000"/>
                                    </p:animScale>
                                    <p:animScale>
                                      <p:cBhvr>
                                        <p:cTn id="69" dur="415" decel="50000">
                                          <p:stCondLst>
                                            <p:cond delay="3345"/>
                                          </p:stCondLst>
                                        </p:cTn>
                                        <p:tgtEl>
                                          <p:spTgt spid="5">
                                            <p:txEl>
                                              <p:pRg st="0" end="0"/>
                                            </p:txEl>
                                          </p:spTgt>
                                        </p:tgtEl>
                                      </p:cBhvr>
                                      <p:to x="100000" y="100000"/>
                                    </p:animScale>
                                    <p:animScale>
                                      <p:cBhvr>
                                        <p:cTn id="70" dur="65">
                                          <p:stCondLst>
                                            <p:cond delay="4105"/>
                                          </p:stCondLst>
                                        </p:cTn>
                                        <p:tgtEl>
                                          <p:spTgt spid="5">
                                            <p:txEl>
                                              <p:pRg st="0" end="0"/>
                                            </p:txEl>
                                          </p:spTgt>
                                        </p:tgtEl>
                                      </p:cBhvr>
                                      <p:to x="100000" y="90000"/>
                                    </p:animScale>
                                    <p:animScale>
                                      <p:cBhvr>
                                        <p:cTn id="71" dur="415" decel="50000">
                                          <p:stCondLst>
                                            <p:cond delay="4170"/>
                                          </p:stCondLst>
                                        </p:cTn>
                                        <p:tgtEl>
                                          <p:spTgt spid="5">
                                            <p:txEl>
                                              <p:pRg st="0" end="0"/>
                                            </p:txEl>
                                          </p:spTgt>
                                        </p:tgtEl>
                                      </p:cBhvr>
                                      <p:to x="100000" y="100000"/>
                                    </p:animScale>
                                    <p:animScale>
                                      <p:cBhvr>
                                        <p:cTn id="72" dur="65">
                                          <p:stCondLst>
                                            <p:cond delay="4520"/>
                                          </p:stCondLst>
                                        </p:cTn>
                                        <p:tgtEl>
                                          <p:spTgt spid="5">
                                            <p:txEl>
                                              <p:pRg st="0" end="0"/>
                                            </p:txEl>
                                          </p:spTgt>
                                        </p:tgtEl>
                                      </p:cBhvr>
                                      <p:to x="100000" y="95000"/>
                                    </p:animScale>
                                    <p:animScale>
                                      <p:cBhvr>
                                        <p:cTn id="73" dur="415" decel="50000">
                                          <p:stCondLst>
                                            <p:cond delay="4585"/>
                                          </p:stCondLst>
                                        </p:cTn>
                                        <p:tgtEl>
                                          <p:spTgt spid="5">
                                            <p:txEl>
                                              <p:pRg st="0" end="0"/>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animBg="1"/>
      <p:bldP spid="7"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381000"/>
            <a:ext cx="8305800" cy="1200329"/>
          </a:xfrm>
          <a:prstGeom prst="rect">
            <a:avLst/>
          </a:prstGeom>
        </p:spPr>
        <p:txBody>
          <a:bodyPr wrap="square">
            <a:spAutoFit/>
          </a:bodyPr>
          <a:lstStyle/>
          <a:p>
            <a:pPr algn="just"/>
            <a:r>
              <a:rPr lang="en-US" sz="2400" dirty="0">
                <a:latin typeface="Times New Roman"/>
                <a:ea typeface="Times New Roman"/>
              </a:rPr>
              <a:t>The metal flows down from the pouring basin or pouring cup into the down gate or </a:t>
            </a:r>
            <a:r>
              <a:rPr lang="en-US" sz="2400" dirty="0" err="1">
                <a:latin typeface="Times New Roman"/>
                <a:ea typeface="Times New Roman"/>
              </a:rPr>
              <a:t>sprue</a:t>
            </a:r>
            <a:r>
              <a:rPr lang="en-US" sz="2400" dirty="0">
                <a:latin typeface="Times New Roman"/>
                <a:ea typeface="Times New Roman"/>
              </a:rPr>
              <a:t> and passes through the cross gate or channels and </a:t>
            </a:r>
            <a:r>
              <a:rPr lang="en-US" sz="2400" dirty="0" err="1">
                <a:latin typeface="Times New Roman"/>
                <a:ea typeface="Times New Roman"/>
              </a:rPr>
              <a:t>ingates</a:t>
            </a:r>
            <a:r>
              <a:rPr lang="en-US" sz="2400" dirty="0">
                <a:latin typeface="Times New Roman"/>
                <a:ea typeface="Times New Roman"/>
              </a:rPr>
              <a:t> or gates before entering into the mold cavity. </a:t>
            </a:r>
            <a:endParaRPr lang="en-US" sz="2400" dirty="0">
              <a:effectLst/>
              <a:latin typeface="Arial"/>
              <a:ea typeface="Times New Roman"/>
            </a:endParaRPr>
          </a:p>
        </p:txBody>
      </p:sp>
      <p:sp>
        <p:nvSpPr>
          <p:cNvPr id="3" name="Rectangle 2"/>
          <p:cNvSpPr/>
          <p:nvPr/>
        </p:nvSpPr>
        <p:spPr>
          <a:xfrm>
            <a:off x="579120" y="1828800"/>
            <a:ext cx="8153400" cy="4714945"/>
          </a:xfrm>
          <a:prstGeom prst="rect">
            <a:avLst/>
          </a:prstGeom>
        </p:spPr>
        <p:txBody>
          <a:bodyPr wrap="square">
            <a:spAutoFit/>
          </a:bodyPr>
          <a:lstStyle/>
          <a:p>
            <a:r>
              <a:rPr lang="en-US" sz="2400" b="1" dirty="0">
                <a:latin typeface="Times New Roman"/>
                <a:ea typeface="Times New Roman"/>
              </a:rPr>
              <a:t>Goals of Gating System</a:t>
            </a:r>
            <a:endParaRPr lang="en-US" sz="2400" dirty="0">
              <a:latin typeface="Arial"/>
              <a:ea typeface="Times New Roman"/>
            </a:endParaRPr>
          </a:p>
          <a:p>
            <a:r>
              <a:rPr lang="en-US" sz="2400" dirty="0">
                <a:latin typeface="Times New Roman"/>
                <a:ea typeface="Times New Roman"/>
              </a:rPr>
              <a:t>The goals for the gating system are</a:t>
            </a:r>
            <a:endParaRPr lang="en-US" sz="2400" dirty="0">
              <a:latin typeface="Arial"/>
              <a:ea typeface="Times New Roman"/>
            </a:endParaRPr>
          </a:p>
          <a:p>
            <a:pPr marL="342900" lvl="0" indent="-342900" algn="just">
              <a:lnSpc>
                <a:spcPct val="115000"/>
              </a:lnSpc>
              <a:spcAft>
                <a:spcPts val="1000"/>
              </a:spcAft>
              <a:buSzPts val="1000"/>
              <a:buFont typeface="Symbol"/>
              <a:buChar char=""/>
              <a:tabLst>
                <a:tab pos="457200" algn="l"/>
              </a:tabLst>
            </a:pPr>
            <a:r>
              <a:rPr lang="en-US" sz="2400" dirty="0">
                <a:latin typeface="Times New Roman"/>
                <a:ea typeface="Times New Roman"/>
                <a:cs typeface="Arial"/>
              </a:rPr>
              <a:t>To minimize turbulence to avoid trapping gasses into the mold </a:t>
            </a:r>
            <a:endParaRPr lang="en-US" sz="2400" dirty="0">
              <a:ea typeface="Times New Roman"/>
              <a:cs typeface="Arial"/>
            </a:endParaRPr>
          </a:p>
          <a:p>
            <a:pPr marL="342900" lvl="0" indent="-342900" algn="just">
              <a:lnSpc>
                <a:spcPct val="115000"/>
              </a:lnSpc>
              <a:spcAft>
                <a:spcPts val="1000"/>
              </a:spcAft>
              <a:buSzPts val="1000"/>
              <a:buFont typeface="Symbol"/>
              <a:buChar char=""/>
              <a:tabLst>
                <a:tab pos="457200" algn="l"/>
              </a:tabLst>
            </a:pPr>
            <a:r>
              <a:rPr lang="en-US" sz="2400" dirty="0">
                <a:latin typeface="Times New Roman"/>
                <a:ea typeface="Times New Roman"/>
                <a:cs typeface="Arial"/>
              </a:rPr>
              <a:t>To get enough metal into the mold cavity before the metal starts to solidify</a:t>
            </a:r>
            <a:endParaRPr lang="en-US" sz="2400" dirty="0">
              <a:ea typeface="Times New Roman"/>
              <a:cs typeface="Arial"/>
            </a:endParaRPr>
          </a:p>
          <a:p>
            <a:pPr marL="342900" lvl="0" indent="-342900" algn="just">
              <a:lnSpc>
                <a:spcPct val="115000"/>
              </a:lnSpc>
              <a:spcAft>
                <a:spcPts val="1000"/>
              </a:spcAft>
              <a:buSzPts val="1000"/>
              <a:buFont typeface="Symbol"/>
              <a:buChar char=""/>
              <a:tabLst>
                <a:tab pos="457200" algn="l"/>
              </a:tabLst>
            </a:pPr>
            <a:r>
              <a:rPr lang="en-US" sz="2400" dirty="0">
                <a:latin typeface="Times New Roman"/>
                <a:ea typeface="Times New Roman"/>
                <a:cs typeface="Arial"/>
              </a:rPr>
              <a:t>To avoid shrinkage</a:t>
            </a:r>
            <a:endParaRPr lang="en-US" sz="2400" dirty="0">
              <a:ea typeface="Times New Roman"/>
              <a:cs typeface="Arial"/>
            </a:endParaRPr>
          </a:p>
          <a:p>
            <a:pPr marL="342900" lvl="0" indent="-342900" algn="just">
              <a:lnSpc>
                <a:spcPct val="115000"/>
              </a:lnSpc>
              <a:spcAft>
                <a:spcPts val="1000"/>
              </a:spcAft>
              <a:buSzPts val="1000"/>
              <a:buFont typeface="Symbol"/>
              <a:buChar char=""/>
              <a:tabLst>
                <a:tab pos="457200" algn="l"/>
              </a:tabLst>
            </a:pPr>
            <a:r>
              <a:rPr lang="en-US" sz="2400" dirty="0">
                <a:latin typeface="Times New Roman"/>
                <a:ea typeface="Times New Roman"/>
                <a:cs typeface="Arial"/>
              </a:rPr>
              <a:t>Establish the best possible temperature gradient in the solidifying casting so that the shrinkage if occurs must be in the gating system not in the required cast part.</a:t>
            </a:r>
            <a:endParaRPr lang="en-US" sz="2400" dirty="0">
              <a:ea typeface="Times New Roman"/>
              <a:cs typeface="Arial"/>
            </a:endParaRPr>
          </a:p>
          <a:p>
            <a:pPr marL="342900" lvl="0" indent="-342900" algn="just">
              <a:lnSpc>
                <a:spcPct val="115000"/>
              </a:lnSpc>
              <a:spcAft>
                <a:spcPts val="1000"/>
              </a:spcAft>
              <a:buSzPts val="1000"/>
              <a:buFont typeface="Symbol"/>
              <a:buChar char=""/>
              <a:tabLst>
                <a:tab pos="457200" algn="l"/>
              </a:tabLst>
            </a:pPr>
            <a:r>
              <a:rPr lang="en-US" sz="2400" dirty="0">
                <a:latin typeface="Times New Roman"/>
                <a:ea typeface="Times New Roman"/>
                <a:cs typeface="Arial"/>
              </a:rPr>
              <a:t>Incorporates a system for trapping the non-metallic inclusions </a:t>
            </a:r>
            <a:endParaRPr lang="en-US" sz="2400" dirty="0">
              <a:ea typeface="Times New Roman"/>
              <a:cs typeface="Arial"/>
            </a:endParaRPr>
          </a:p>
        </p:txBody>
      </p:sp>
    </p:spTree>
    <p:extLst>
      <p:ext uri="{BB962C8B-B14F-4D97-AF65-F5344CB8AC3E}">
        <p14:creationId xmlns:p14="http://schemas.microsoft.com/office/powerpoint/2010/main" val="16867807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3">
                                            <p:txEl>
                                              <p:pRg st="0" end="0"/>
                                            </p:txEl>
                                          </p:spTgt>
                                        </p:tgtEl>
                                        <p:attrNameLst>
                                          <p:attrName>style.visibility</p:attrName>
                                        </p:attrNameLst>
                                      </p:cBhvr>
                                      <p:to>
                                        <p:strVal val="visible"/>
                                      </p:to>
                                    </p:set>
                                    <p:anim calcmode="lin" valueType="num">
                                      <p:cBhvr additive="base">
                                        <p:cTn id="25"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0" end="0"/>
                                            </p:txEl>
                                          </p:spTgt>
                                        </p:tgtEl>
                                        <p:attrNameLst>
                                          <p:attrName>ppt_y</p:attrName>
                                        </p:attrNameLst>
                                      </p:cBhvr>
                                      <p:tavLst>
                                        <p:tav tm="0">
                                          <p:val>
                                            <p:strVal val="#ppt_y"/>
                                          </p:val>
                                        </p:tav>
                                        <p:tav tm="100000">
                                          <p:val>
                                            <p:strVal val="#ppt_y"/>
                                          </p:val>
                                        </p:tav>
                                      </p:tavLst>
                                    </p:anim>
                                  </p:childTnLst>
                                </p:cTn>
                              </p:par>
                              <p:par>
                                <p:cTn id="27" presetID="2" presetClass="entr" presetSubtype="8" fill="hold" nodeType="withEffect">
                                  <p:stCondLst>
                                    <p:cond delay="0"/>
                                  </p:stCondLst>
                                  <p:childTnLst>
                                    <p:set>
                                      <p:cBhvr>
                                        <p:cTn id="28" dur="1" fill="hold">
                                          <p:stCondLst>
                                            <p:cond delay="0"/>
                                          </p:stCondLst>
                                        </p:cTn>
                                        <p:tgtEl>
                                          <p:spTgt spid="3">
                                            <p:txEl>
                                              <p:pRg st="1" end="1"/>
                                            </p:txEl>
                                          </p:spTgt>
                                        </p:tgtEl>
                                        <p:attrNameLst>
                                          <p:attrName>style.visibility</p:attrName>
                                        </p:attrNameLst>
                                      </p:cBhvr>
                                      <p:to>
                                        <p:strVal val="visible"/>
                                      </p:to>
                                    </p:set>
                                    <p:anim calcmode="lin" valueType="num">
                                      <p:cBhvr additive="base">
                                        <p:cTn id="29"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30" dur="500" fill="hold"/>
                                        <p:tgtEl>
                                          <p:spTgt spid="3">
                                            <p:txEl>
                                              <p:pRg st="1" end="1"/>
                                            </p:txEl>
                                          </p:spTgt>
                                        </p:tgtEl>
                                        <p:attrNameLst>
                                          <p:attrName>ppt_y</p:attrName>
                                        </p:attrNameLst>
                                      </p:cBhvr>
                                      <p:tavLst>
                                        <p:tav tm="0">
                                          <p:val>
                                            <p:strVal val="#ppt_y"/>
                                          </p:val>
                                        </p:tav>
                                        <p:tav tm="100000">
                                          <p:val>
                                            <p:strVal val="#ppt_y"/>
                                          </p:val>
                                        </p:tav>
                                      </p:tavLst>
                                    </p:anim>
                                  </p:childTnLst>
                                </p:cTn>
                              </p:par>
                              <p:par>
                                <p:cTn id="31" presetID="2" presetClass="entr" presetSubtype="4" fill="hold" nodeType="withEffect">
                                  <p:stCondLst>
                                    <p:cond delay="0"/>
                                  </p:stCondLst>
                                  <p:childTnLst>
                                    <p:set>
                                      <p:cBhvr>
                                        <p:cTn id="32" dur="1" fill="hold">
                                          <p:stCondLst>
                                            <p:cond delay="0"/>
                                          </p:stCondLst>
                                        </p:cTn>
                                        <p:tgtEl>
                                          <p:spTgt spid="3">
                                            <p:txEl>
                                              <p:pRg st="2" end="2"/>
                                            </p:txEl>
                                          </p:spTgt>
                                        </p:tgtEl>
                                        <p:attrNameLst>
                                          <p:attrName>style.visibility</p:attrName>
                                        </p:attrNameLst>
                                      </p:cBhvr>
                                      <p:to>
                                        <p:strVal val="visible"/>
                                      </p:to>
                                    </p:set>
                                    <p:anim calcmode="lin" valueType="num">
                                      <p:cBhvr additive="base">
                                        <p:cTn id="33" dur="5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34" dur="5000" fill="hold"/>
                                        <p:tgtEl>
                                          <p:spTgt spid="3">
                                            <p:txEl>
                                              <p:pRg st="2" end="2"/>
                                            </p:txEl>
                                          </p:spTgt>
                                        </p:tgtEl>
                                        <p:attrNameLst>
                                          <p:attrName>ppt_y</p:attrName>
                                        </p:attrNameLst>
                                      </p:cBhvr>
                                      <p:tavLst>
                                        <p:tav tm="0">
                                          <p:val>
                                            <p:strVal val="1+#ppt_h/2"/>
                                          </p:val>
                                        </p:tav>
                                        <p:tav tm="100000">
                                          <p:val>
                                            <p:strVal val="#ppt_y"/>
                                          </p:val>
                                        </p:tav>
                                      </p:tavLst>
                                    </p:anim>
                                  </p:childTnLst>
                                </p:cTn>
                              </p:par>
                              <p:par>
                                <p:cTn id="35" presetID="2" presetClass="entr" presetSubtype="4" fill="hold" nodeType="withEffect">
                                  <p:stCondLst>
                                    <p:cond delay="0"/>
                                  </p:stCondLst>
                                  <p:childTnLst>
                                    <p:set>
                                      <p:cBhvr>
                                        <p:cTn id="36" dur="1" fill="hold">
                                          <p:stCondLst>
                                            <p:cond delay="0"/>
                                          </p:stCondLst>
                                        </p:cTn>
                                        <p:tgtEl>
                                          <p:spTgt spid="3">
                                            <p:txEl>
                                              <p:pRg st="3" end="3"/>
                                            </p:txEl>
                                          </p:spTgt>
                                        </p:tgtEl>
                                        <p:attrNameLst>
                                          <p:attrName>style.visibility</p:attrName>
                                        </p:attrNameLst>
                                      </p:cBhvr>
                                      <p:to>
                                        <p:strVal val="visible"/>
                                      </p:to>
                                    </p:set>
                                    <p:anim calcmode="lin" valueType="num">
                                      <p:cBhvr additive="base">
                                        <p:cTn id="37" dur="50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8" dur="5000" fill="hold"/>
                                        <p:tgtEl>
                                          <p:spTgt spid="3">
                                            <p:txEl>
                                              <p:pRg st="3" end="3"/>
                                            </p:txEl>
                                          </p:spTgt>
                                        </p:tgtEl>
                                        <p:attrNameLst>
                                          <p:attrName>ppt_y</p:attrName>
                                        </p:attrNameLst>
                                      </p:cBhvr>
                                      <p:tavLst>
                                        <p:tav tm="0">
                                          <p:val>
                                            <p:strVal val="1+#ppt_h/2"/>
                                          </p:val>
                                        </p:tav>
                                        <p:tav tm="100000">
                                          <p:val>
                                            <p:strVal val="#ppt_y"/>
                                          </p:val>
                                        </p:tav>
                                      </p:tavLst>
                                    </p:anim>
                                  </p:childTnLst>
                                </p:cTn>
                              </p:par>
                              <p:par>
                                <p:cTn id="39" presetID="2" presetClass="entr" presetSubtype="4" fill="hold" nodeType="withEffect">
                                  <p:stCondLst>
                                    <p:cond delay="0"/>
                                  </p:stCondLst>
                                  <p:childTnLst>
                                    <p:set>
                                      <p:cBhvr>
                                        <p:cTn id="40" dur="1" fill="hold">
                                          <p:stCondLst>
                                            <p:cond delay="0"/>
                                          </p:stCondLst>
                                        </p:cTn>
                                        <p:tgtEl>
                                          <p:spTgt spid="3">
                                            <p:txEl>
                                              <p:pRg st="4" end="4"/>
                                            </p:txEl>
                                          </p:spTgt>
                                        </p:tgtEl>
                                        <p:attrNameLst>
                                          <p:attrName>style.visibility</p:attrName>
                                        </p:attrNameLst>
                                      </p:cBhvr>
                                      <p:to>
                                        <p:strVal val="visible"/>
                                      </p:to>
                                    </p:set>
                                    <p:anim calcmode="lin" valueType="num">
                                      <p:cBhvr additive="base">
                                        <p:cTn id="41" dur="50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42" dur="5000" fill="hold"/>
                                        <p:tgtEl>
                                          <p:spTgt spid="3">
                                            <p:txEl>
                                              <p:pRg st="4" end="4"/>
                                            </p:txEl>
                                          </p:spTgt>
                                        </p:tgtEl>
                                        <p:attrNameLst>
                                          <p:attrName>ppt_y</p:attrName>
                                        </p:attrNameLst>
                                      </p:cBhvr>
                                      <p:tavLst>
                                        <p:tav tm="0">
                                          <p:val>
                                            <p:strVal val="1+#ppt_h/2"/>
                                          </p:val>
                                        </p:tav>
                                        <p:tav tm="100000">
                                          <p:val>
                                            <p:strVal val="#ppt_y"/>
                                          </p:val>
                                        </p:tav>
                                      </p:tavLst>
                                    </p:anim>
                                  </p:childTnLst>
                                </p:cTn>
                              </p:par>
                              <p:par>
                                <p:cTn id="43" presetID="2" presetClass="entr" presetSubtype="4" fill="hold" nodeType="withEffect">
                                  <p:stCondLst>
                                    <p:cond delay="0"/>
                                  </p:stCondLst>
                                  <p:childTnLst>
                                    <p:set>
                                      <p:cBhvr>
                                        <p:cTn id="44" dur="1" fill="hold">
                                          <p:stCondLst>
                                            <p:cond delay="0"/>
                                          </p:stCondLst>
                                        </p:cTn>
                                        <p:tgtEl>
                                          <p:spTgt spid="3">
                                            <p:txEl>
                                              <p:pRg st="5" end="5"/>
                                            </p:txEl>
                                          </p:spTgt>
                                        </p:tgtEl>
                                        <p:attrNameLst>
                                          <p:attrName>style.visibility</p:attrName>
                                        </p:attrNameLst>
                                      </p:cBhvr>
                                      <p:to>
                                        <p:strVal val="visible"/>
                                      </p:to>
                                    </p:set>
                                    <p:anim calcmode="lin" valueType="num">
                                      <p:cBhvr additive="base">
                                        <p:cTn id="45" dur="50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6" dur="5000" fill="hold"/>
                                        <p:tgtEl>
                                          <p:spTgt spid="3">
                                            <p:txEl>
                                              <p:pRg st="5" end="5"/>
                                            </p:txEl>
                                          </p:spTgt>
                                        </p:tgtEl>
                                        <p:attrNameLst>
                                          <p:attrName>ppt_y</p:attrName>
                                        </p:attrNameLst>
                                      </p:cBhvr>
                                      <p:tavLst>
                                        <p:tav tm="0">
                                          <p:val>
                                            <p:strVal val="1+#ppt_h/2"/>
                                          </p:val>
                                        </p:tav>
                                        <p:tav tm="100000">
                                          <p:val>
                                            <p:strVal val="#ppt_y"/>
                                          </p:val>
                                        </p:tav>
                                      </p:tavLst>
                                    </p:anim>
                                  </p:childTnLst>
                                </p:cTn>
                              </p:par>
                              <p:par>
                                <p:cTn id="47" presetID="2" presetClass="entr" presetSubtype="4" fill="hold" nodeType="with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0" dur="50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ChangeArrowheads="1"/>
          </p:cNvSpPr>
          <p:nvPr/>
        </p:nvSpPr>
        <p:spPr bwMode="auto">
          <a:xfrm>
            <a:off x="0" y="85636"/>
            <a:ext cx="8302273"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Hydraulic Principles used in the Gating System</a:t>
            </a:r>
            <a:endParaRPr kumimoji="0" lang="en-US"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b="1" i="0" u="sng"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Reynolds Number</a:t>
            </a:r>
            <a:endParaRPr kumimoji="0" lang="en-US"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Nature of flow in the gating system can be established by calculating Reynolds number </a:t>
            </a:r>
            <a:endParaRPr kumimoji="0" lang="en-US"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endParaRPr kumimoji="0" lang="en-US" b="0" i="0" u="none" strike="noStrike" cap="none" normalizeH="0" baseline="0" dirty="0" smtClean="0">
              <a:ln>
                <a:noFill/>
              </a:ln>
              <a:solidFill>
                <a:schemeClr val="tx1"/>
              </a:solidFill>
              <a:effectLst/>
              <a:latin typeface="Arial" pitchFamily="34" charset="0"/>
              <a:cs typeface="Arial" pitchFamily="34" charset="0"/>
            </a:endParaRPr>
          </a:p>
        </p:txBody>
      </p:sp>
      <p:sp>
        <p:nvSpPr>
          <p:cNvPr id="3" name="Rectangle 3"/>
          <p:cNvSpPr>
            <a:spLocks noChangeArrowheads="1"/>
          </p:cNvSpPr>
          <p:nvPr/>
        </p:nvSpPr>
        <p:spPr bwMode="auto">
          <a:xfrm>
            <a:off x="2819399" y="1139102"/>
            <a:ext cx="5482873" cy="26776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R</a:t>
            </a:r>
            <a:r>
              <a:rPr kumimoji="0" lang="en-US" sz="2400" b="0" i="0" u="none" strike="noStrike" cap="none" normalizeH="0" baseline="-30000" dirty="0" smtClean="0">
                <a:ln>
                  <a:noFill/>
                </a:ln>
                <a:solidFill>
                  <a:schemeClr val="tx1"/>
                </a:solidFill>
                <a:effectLst/>
                <a:latin typeface="Times New Roman" pitchFamily="18" charset="0"/>
                <a:ea typeface="Times New Roman" pitchFamily="18" charset="0"/>
                <a:cs typeface="Times New Roman" pitchFamily="18" charset="0"/>
              </a:rPr>
              <a:t>N</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 Reynolds number</a:t>
            </a:r>
            <a:endParaRPr kumimoji="0" lang="en-US"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V        = Mean Velocity of flow</a:t>
            </a:r>
            <a:endParaRPr kumimoji="0" lang="en-US"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D       = diameter of tubular flow</a:t>
            </a:r>
            <a:endParaRPr kumimoji="0" lang="en-US"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µ       = Kinematics Viscosity          </a:t>
            </a:r>
          </a:p>
          <a:p>
            <a:pPr marL="0" marR="0" lvl="0" indent="0" algn="l" defTabSz="914400" rtl="0" eaLnBrk="0" fontAlgn="base" latinLnBrk="0" hangingPunct="0">
              <a:lnSpc>
                <a:spcPct val="100000"/>
              </a:lnSpc>
              <a:spcBef>
                <a:spcPct val="0"/>
              </a:spcBef>
              <a:spcAft>
                <a:spcPct val="0"/>
              </a:spcAft>
              <a:buClrTx/>
              <a:buSzTx/>
              <a:buFontTx/>
              <a:buNone/>
              <a:tabLst/>
            </a:pPr>
            <a:r>
              <a:rPr lang="en-US" sz="2400" dirty="0">
                <a:latin typeface="Times New Roman" pitchFamily="18" charset="0"/>
                <a:ea typeface="Times New Roman" pitchFamily="18" charset="0"/>
                <a:cs typeface="Times New Roman" pitchFamily="18" charset="0"/>
              </a:rPr>
              <a:t> </a:t>
            </a:r>
            <a:r>
              <a:rPr lang="en-US" sz="2400" dirty="0" smtClean="0">
                <a:latin typeface="Times New Roman" pitchFamily="18" charset="0"/>
                <a:ea typeface="Times New Roman" pitchFamily="18" charset="0"/>
                <a:cs typeface="Times New Roman" pitchFamily="18" charset="0"/>
              </a:rPr>
              <a:t>                =</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Dynamic viscosity / density</a:t>
            </a:r>
            <a:endParaRPr kumimoji="0" lang="en-US"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lvl="0" eaLnBrk="0" fontAlgn="base" hangingPunct="0">
              <a:spcBef>
                <a:spcPct val="0"/>
              </a:spcBef>
              <a:spcAft>
                <a:spcPct val="0"/>
              </a:spcAft>
            </a:pP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lang="en-US" sz="2400" dirty="0">
                <a:solidFill>
                  <a:prstClr val="black"/>
                </a:solidFill>
                <a:latin typeface="Times New Roman"/>
                <a:ea typeface="Times New Roman"/>
              </a:rPr>
              <a:t> ρ </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 Fluid density</a:t>
            </a:r>
            <a:endParaRPr kumimoji="0" lang="en-US"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4" name="Rectangle 3"/>
          <p:cNvSpPr/>
          <p:nvPr/>
        </p:nvSpPr>
        <p:spPr>
          <a:xfrm>
            <a:off x="381000" y="3429000"/>
            <a:ext cx="8763000" cy="3416320"/>
          </a:xfrm>
          <a:prstGeom prst="rect">
            <a:avLst/>
          </a:prstGeom>
        </p:spPr>
        <p:txBody>
          <a:bodyPr wrap="square">
            <a:spAutoFit/>
          </a:bodyPr>
          <a:lstStyle/>
          <a:p>
            <a:pPr lvl="0" eaLnBrk="0" fontAlgn="base" hangingPunct="0">
              <a:spcBef>
                <a:spcPct val="0"/>
              </a:spcBef>
              <a:spcAft>
                <a:spcPct val="0"/>
              </a:spcAft>
            </a:pPr>
            <a:r>
              <a:rPr lang="en-US" sz="2400" dirty="0">
                <a:solidFill>
                  <a:prstClr val="black"/>
                </a:solidFill>
                <a:latin typeface="Times New Roman" pitchFamily="18" charset="0"/>
                <a:ea typeface="Times New Roman" pitchFamily="18" charset="0"/>
                <a:cs typeface="Times New Roman" pitchFamily="18" charset="0"/>
              </a:rPr>
              <a:t>When the Reynolds number is less than 2000 stream line flow results and when the number is more than 2000 turbulent flow prevails. As far as possible the turbulent flow must be avoided in the sand mold as because of the turbulence sand particles gets dislodged from the mold or the gating system and may enter into the </a:t>
            </a:r>
            <a:r>
              <a:rPr lang="en-US" sz="2400" dirty="0" err="1">
                <a:solidFill>
                  <a:prstClr val="black"/>
                </a:solidFill>
                <a:latin typeface="Times New Roman" pitchFamily="18" charset="0"/>
                <a:ea typeface="Times New Roman" pitchFamily="18" charset="0"/>
                <a:cs typeface="Times New Roman" pitchFamily="18" charset="0"/>
              </a:rPr>
              <a:t>mould</a:t>
            </a:r>
            <a:r>
              <a:rPr lang="en-US" sz="2400" dirty="0">
                <a:solidFill>
                  <a:prstClr val="black"/>
                </a:solidFill>
                <a:latin typeface="Times New Roman" pitchFamily="18" charset="0"/>
                <a:ea typeface="Times New Roman" pitchFamily="18" charset="0"/>
                <a:cs typeface="Times New Roman" pitchFamily="18" charset="0"/>
              </a:rPr>
              <a:t> cavity leading to the production of defective casting. Excess turbulence causes</a:t>
            </a:r>
            <a:endParaRPr lang="en-US" sz="2400" dirty="0">
              <a:solidFill>
                <a:prstClr val="black"/>
              </a:solidFill>
              <a:latin typeface="Arial" pitchFamily="34" charset="0"/>
              <a:cs typeface="Arial" pitchFamily="34" charset="0"/>
            </a:endParaRPr>
          </a:p>
          <a:p>
            <a:pPr lvl="0" eaLnBrk="0" fontAlgn="base" hangingPunct="0">
              <a:spcBef>
                <a:spcPct val="0"/>
              </a:spcBef>
              <a:spcAft>
                <a:spcPct val="0"/>
              </a:spcAft>
              <a:buFontTx/>
              <a:buChar char="•"/>
            </a:pPr>
            <a:r>
              <a:rPr lang="en-US" sz="2400" dirty="0">
                <a:solidFill>
                  <a:prstClr val="black"/>
                </a:solidFill>
                <a:latin typeface="Times New Roman" pitchFamily="18" charset="0"/>
                <a:ea typeface="Times New Roman" pitchFamily="18" charset="0"/>
                <a:cs typeface="Times New Roman" pitchFamily="18" charset="0"/>
              </a:rPr>
              <a:t>Inclusion of dross or slag</a:t>
            </a:r>
            <a:endParaRPr lang="en-US" sz="2400" dirty="0">
              <a:solidFill>
                <a:prstClr val="black"/>
              </a:solidFill>
              <a:latin typeface="Calibri" pitchFamily="34" charset="0"/>
              <a:ea typeface="Times New Roman" pitchFamily="18" charset="0"/>
              <a:cs typeface="Arial" pitchFamily="34" charset="0"/>
            </a:endParaRPr>
          </a:p>
          <a:p>
            <a:pPr lvl="0" eaLnBrk="0" fontAlgn="base" hangingPunct="0">
              <a:spcBef>
                <a:spcPct val="0"/>
              </a:spcBef>
              <a:spcAft>
                <a:spcPct val="0"/>
              </a:spcAft>
              <a:buFontTx/>
              <a:buChar char="•"/>
            </a:pPr>
            <a:r>
              <a:rPr lang="en-US" sz="2400" dirty="0">
                <a:solidFill>
                  <a:prstClr val="black"/>
                </a:solidFill>
                <a:latin typeface="Times New Roman" pitchFamily="18" charset="0"/>
                <a:ea typeface="Times New Roman" pitchFamily="18" charset="0"/>
                <a:cs typeface="Times New Roman" pitchFamily="18" charset="0"/>
              </a:rPr>
              <a:t>Air aspiration into the mold</a:t>
            </a:r>
            <a:endParaRPr lang="en-US" sz="2400" dirty="0">
              <a:solidFill>
                <a:prstClr val="black"/>
              </a:solidFill>
              <a:latin typeface="Calibri" pitchFamily="34" charset="0"/>
              <a:ea typeface="Times New Roman" pitchFamily="18" charset="0"/>
              <a:cs typeface="Arial" pitchFamily="34" charset="0"/>
            </a:endParaRPr>
          </a:p>
          <a:p>
            <a:pPr lvl="0" eaLnBrk="0" fontAlgn="base" hangingPunct="0">
              <a:spcBef>
                <a:spcPct val="0"/>
              </a:spcBef>
              <a:spcAft>
                <a:spcPct val="0"/>
              </a:spcAft>
              <a:buFontTx/>
              <a:buChar char="•"/>
            </a:pPr>
            <a:r>
              <a:rPr lang="en-US" sz="2400" dirty="0">
                <a:solidFill>
                  <a:prstClr val="black"/>
                </a:solidFill>
                <a:latin typeface="Times New Roman" pitchFamily="18" charset="0"/>
                <a:ea typeface="Times New Roman" pitchFamily="18" charset="0"/>
                <a:cs typeface="Times New Roman" pitchFamily="18" charset="0"/>
              </a:rPr>
              <a:t>Erosion of the mold walls</a:t>
            </a:r>
            <a:endParaRPr lang="en-US" sz="2400" dirty="0">
              <a:solidFill>
                <a:prstClr val="black"/>
              </a:solidFill>
              <a:latin typeface="Arial" pitchFamily="34" charset="0"/>
              <a:cs typeface="Arial" pitchFamily="34" charset="0"/>
            </a:endParaRPr>
          </a:p>
        </p:txBody>
      </p:sp>
      <mc:AlternateContent xmlns:mc="http://schemas.openxmlformats.org/markup-compatibility/2006" xmlns:a14="http://schemas.microsoft.com/office/drawing/2010/main">
        <mc:Choice Requires="a14">
          <p:sp>
            <p:nvSpPr>
              <p:cNvPr id="5" name="Rectangle 4"/>
              <p:cNvSpPr/>
              <p:nvPr/>
            </p:nvSpPr>
            <p:spPr>
              <a:xfrm>
                <a:off x="0" y="1524000"/>
                <a:ext cx="2819399" cy="860172"/>
              </a:xfrm>
              <a:prstGeom prst="rect">
                <a:avLst/>
              </a:prstGeom>
            </p:spPr>
            <p:txBody>
              <a:bodyPr wrap="square">
                <a:spAutoFit/>
              </a:bodyPr>
              <a:lstStyle/>
              <a:p>
                <a:r>
                  <a:rPr lang="en-US" sz="3200" dirty="0">
                    <a:latin typeface="Times New Roman"/>
                    <a:ea typeface="Times New Roman"/>
                    <a:cs typeface="Times New Roman"/>
                  </a:rPr>
                  <a:t>   R</a:t>
                </a:r>
                <a:r>
                  <a:rPr lang="en-US" sz="3200" baseline="-25000" dirty="0">
                    <a:latin typeface="Times New Roman"/>
                    <a:ea typeface="Times New Roman"/>
                    <a:cs typeface="Times New Roman"/>
                  </a:rPr>
                  <a:t>N</a:t>
                </a:r>
                <a:r>
                  <a:rPr lang="en-US" sz="3200" dirty="0">
                    <a:latin typeface="Times New Roman"/>
                    <a:ea typeface="Times New Roman"/>
                    <a:cs typeface="Times New Roman"/>
                  </a:rPr>
                  <a:t>   =</a:t>
                </a:r>
                <a14:m>
                  <m:oMath xmlns:m="http://schemas.openxmlformats.org/officeDocument/2006/math">
                    <m:r>
                      <a:rPr lang="en-US" sz="3200" i="1">
                        <a:latin typeface="Cambria Math"/>
                        <a:ea typeface="Times New Roman"/>
                        <a:cs typeface="Times New Roman"/>
                      </a:rPr>
                      <m:t> </m:t>
                    </m:r>
                    <m:f>
                      <m:fPr>
                        <m:ctrlPr>
                          <a:rPr lang="en-US" sz="3200" i="1">
                            <a:latin typeface="Cambria Math"/>
                            <a:ea typeface="Times New Roman"/>
                            <a:cs typeface="Times New Roman"/>
                          </a:rPr>
                        </m:ctrlPr>
                      </m:fPr>
                      <m:num>
                        <m:r>
                          <m:rPr>
                            <m:sty m:val="p"/>
                          </m:rPr>
                          <a:rPr lang="en-US" sz="3200">
                            <a:latin typeface="Cambria Math"/>
                            <a:ea typeface="Times New Roman"/>
                            <a:cs typeface="Times New Roman"/>
                          </a:rPr>
                          <m:t>V</m:t>
                        </m:r>
                        <m:r>
                          <a:rPr lang="en-US" sz="3200" i="1">
                            <a:latin typeface="Cambria Math"/>
                            <a:ea typeface="Times New Roman"/>
                            <a:cs typeface="Times New Roman"/>
                          </a:rPr>
                          <m:t> </m:t>
                        </m:r>
                        <m:r>
                          <m:rPr>
                            <m:sty m:val="p"/>
                          </m:rPr>
                          <a:rPr lang="en-US" sz="3200">
                            <a:latin typeface="Cambria Math"/>
                            <a:ea typeface="Times New Roman"/>
                            <a:cs typeface="Times New Roman"/>
                          </a:rPr>
                          <m:t>Dρ</m:t>
                        </m:r>
                      </m:num>
                      <m:den>
                        <m:r>
                          <a:rPr lang="en-US" sz="3200">
                            <a:latin typeface="Cambria Math"/>
                            <a:ea typeface="Times New Roman"/>
                            <a:cs typeface="Times New Roman"/>
                          </a:rPr>
                          <m:t>µ</m:t>
                        </m:r>
                      </m:den>
                    </m:f>
                  </m:oMath>
                </a14:m>
                <a:r>
                  <a:rPr lang="en-US" sz="3200" dirty="0">
                    <a:latin typeface="Times New Roman"/>
                    <a:ea typeface="Times New Roman"/>
                    <a:cs typeface="Times New Roman"/>
                  </a:rPr>
                  <a:t>             </a:t>
                </a:r>
                <a:r>
                  <a:rPr lang="en-US" sz="3200" dirty="0">
                    <a:effectLst/>
                    <a:latin typeface="Times New Roman"/>
                    <a:ea typeface="Times New Roman"/>
                    <a:cs typeface="Times New Roman"/>
                  </a:rPr>
                  <a:t>                           </a:t>
                </a:r>
                <a:endParaRPr lang="en-US" sz="3200" dirty="0"/>
              </a:p>
            </p:txBody>
          </p:sp>
        </mc:Choice>
        <mc:Fallback xmlns="">
          <p:sp>
            <p:nvSpPr>
              <p:cNvPr id="5" name="Rectangle 4"/>
              <p:cNvSpPr>
                <a:spLocks noRot="1" noChangeAspect="1" noMove="1" noResize="1" noEditPoints="1" noAdjustHandles="1" noChangeArrowheads="1" noChangeShapeType="1" noTextEdit="1"/>
              </p:cNvSpPr>
              <p:nvPr/>
            </p:nvSpPr>
            <p:spPr>
              <a:xfrm>
                <a:off x="0" y="1524000"/>
                <a:ext cx="2819399" cy="860172"/>
              </a:xfrm>
              <a:prstGeom prst="rect">
                <a:avLst/>
              </a:prstGeom>
              <a:blipFill rotWithShape="1">
                <a:blip r:embed="rId2"/>
                <a:stretch>
                  <a:fillRect b="-2128"/>
                </a:stretch>
              </a:blipFill>
            </p:spPr>
            <p:txBody>
              <a:bodyPr/>
              <a:lstStyle/>
              <a:p>
                <a:r>
                  <a:rPr lang="en-US">
                    <a:noFill/>
                  </a:rPr>
                  <a:t> </a:t>
                </a:r>
              </a:p>
            </p:txBody>
          </p:sp>
        </mc:Fallback>
      </mc:AlternateContent>
    </p:spTree>
    <p:extLst>
      <p:ext uri="{BB962C8B-B14F-4D97-AF65-F5344CB8AC3E}">
        <p14:creationId xmlns:p14="http://schemas.microsoft.com/office/powerpoint/2010/main" val="9806725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grpId="0" nodeType="clickEffect">
                                  <p:stCondLst>
                                    <p:cond delay="0"/>
                                  </p:stCondLst>
                                  <p:childTnLst>
                                    <p:animRot by="21600000">
                                      <p:cBhvr>
                                        <p:cTn id="6" dur="2000" fill="hold"/>
                                        <p:tgtEl>
                                          <p:spTgt spid="2"/>
                                        </p:tgtEl>
                                        <p:attrNameLst>
                                          <p:attrName>r</p:attrName>
                                        </p:attrNameLst>
                                      </p:cBhvr>
                                    </p:animRot>
                                  </p:childTnLst>
                                </p:cTn>
                              </p:par>
                              <p:par>
                                <p:cTn id="7" presetID="2" presetClass="entr" presetSubtype="3" fill="hold" grpId="0" nodeType="withEffect">
                                  <p:stCondLst>
                                    <p:cond delay="0"/>
                                  </p:stCondLst>
                                  <p:childTnLst>
                                    <p:set>
                                      <p:cBhvr>
                                        <p:cTn id="8" dur="1" fill="hold">
                                          <p:stCondLst>
                                            <p:cond delay="0"/>
                                          </p:stCondLst>
                                        </p:cTn>
                                        <p:tgtEl>
                                          <p:spTgt spid="3"/>
                                        </p:tgtEl>
                                        <p:attrNameLst>
                                          <p:attrName>style.visibility</p:attrName>
                                        </p:attrNameLst>
                                      </p:cBhvr>
                                      <p:to>
                                        <p:strVal val="visible"/>
                                      </p:to>
                                    </p:set>
                                    <p:anim calcmode="lin" valueType="num">
                                      <p:cBhvr additive="base">
                                        <p:cTn id="9" dur="2000" fill="hold"/>
                                        <p:tgtEl>
                                          <p:spTgt spid="3"/>
                                        </p:tgtEl>
                                        <p:attrNameLst>
                                          <p:attrName>ppt_x</p:attrName>
                                        </p:attrNameLst>
                                      </p:cBhvr>
                                      <p:tavLst>
                                        <p:tav tm="0">
                                          <p:val>
                                            <p:strVal val="1+#ppt_w/2"/>
                                          </p:val>
                                        </p:tav>
                                        <p:tav tm="100000">
                                          <p:val>
                                            <p:strVal val="#ppt_x"/>
                                          </p:val>
                                        </p:tav>
                                      </p:tavLst>
                                    </p:anim>
                                    <p:anim calcmode="lin" valueType="num">
                                      <p:cBhvr additive="base">
                                        <p:cTn id="10" dur="2000" fill="hold"/>
                                        <p:tgtEl>
                                          <p:spTgt spid="3"/>
                                        </p:tgtEl>
                                        <p:attrNameLst>
                                          <p:attrName>ppt_y</p:attrName>
                                        </p:attrNameLst>
                                      </p:cBhvr>
                                      <p:tavLst>
                                        <p:tav tm="0">
                                          <p:val>
                                            <p:strVal val="0-#ppt_h/2"/>
                                          </p:val>
                                        </p:tav>
                                        <p:tav tm="100000">
                                          <p:val>
                                            <p:strVal val="#ppt_y"/>
                                          </p:val>
                                        </p:tav>
                                      </p:tavLst>
                                    </p:anim>
                                  </p:childTnLst>
                                </p:cTn>
                              </p:par>
                              <p:par>
                                <p:cTn id="11" presetID="2" presetClass="entr" presetSubtype="4" fill="hold" grpId="0" nodeType="with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6250" fill="hold"/>
                                        <p:tgtEl>
                                          <p:spTgt spid="4"/>
                                        </p:tgtEl>
                                        <p:attrNameLst>
                                          <p:attrName>ppt_x</p:attrName>
                                        </p:attrNameLst>
                                      </p:cBhvr>
                                      <p:tavLst>
                                        <p:tav tm="0">
                                          <p:val>
                                            <p:strVal val="#ppt_x"/>
                                          </p:val>
                                        </p:tav>
                                        <p:tav tm="100000">
                                          <p:val>
                                            <p:strVal val="#ppt_x"/>
                                          </p:val>
                                        </p:tav>
                                      </p:tavLst>
                                    </p:anim>
                                    <p:anim calcmode="lin" valueType="num">
                                      <p:cBhvr additive="base">
                                        <p:cTn id="14" dur="6250" fill="hold"/>
                                        <p:tgtEl>
                                          <p:spTgt spid="4"/>
                                        </p:tgtEl>
                                        <p:attrNameLst>
                                          <p:attrName>ppt_y</p:attrName>
                                        </p:attrNameLst>
                                      </p:cBhvr>
                                      <p:tavLst>
                                        <p:tav tm="0">
                                          <p:val>
                                            <p:strVal val="1+#ppt_h/2"/>
                                          </p:val>
                                        </p:tav>
                                        <p:tav tm="100000">
                                          <p:val>
                                            <p:strVal val="#ppt_y"/>
                                          </p:val>
                                        </p:tav>
                                      </p:tavLst>
                                    </p:anim>
                                  </p:childTnLst>
                                </p:cTn>
                              </p:par>
                              <p:par>
                                <p:cTn id="15" presetID="31" presetClass="entr" presetSubtype="0" fill="hold" grpId="0" nodeType="withEffect">
                                  <p:stCondLst>
                                    <p:cond delay="0"/>
                                  </p:stCondLst>
                                  <p:childTnLst>
                                    <p:set>
                                      <p:cBhvr>
                                        <p:cTn id="16" dur="1" fill="hold">
                                          <p:stCondLst>
                                            <p:cond delay="0"/>
                                          </p:stCondLst>
                                        </p:cTn>
                                        <p:tgtEl>
                                          <p:spTgt spid="5"/>
                                        </p:tgtEl>
                                        <p:attrNameLst>
                                          <p:attrName>style.visibility</p:attrName>
                                        </p:attrNameLst>
                                      </p:cBhvr>
                                      <p:to>
                                        <p:strVal val="visible"/>
                                      </p:to>
                                    </p:set>
                                    <p:anim calcmode="lin" valueType="num">
                                      <p:cBhvr>
                                        <p:cTn id="17" dur="1000" fill="hold"/>
                                        <p:tgtEl>
                                          <p:spTgt spid="5"/>
                                        </p:tgtEl>
                                        <p:attrNameLst>
                                          <p:attrName>ppt_w</p:attrName>
                                        </p:attrNameLst>
                                      </p:cBhvr>
                                      <p:tavLst>
                                        <p:tav tm="0">
                                          <p:val>
                                            <p:fltVal val="0"/>
                                          </p:val>
                                        </p:tav>
                                        <p:tav tm="100000">
                                          <p:val>
                                            <p:strVal val="#ppt_w"/>
                                          </p:val>
                                        </p:tav>
                                      </p:tavLst>
                                    </p:anim>
                                    <p:anim calcmode="lin" valueType="num">
                                      <p:cBhvr>
                                        <p:cTn id="18" dur="1000" fill="hold"/>
                                        <p:tgtEl>
                                          <p:spTgt spid="5"/>
                                        </p:tgtEl>
                                        <p:attrNameLst>
                                          <p:attrName>ppt_h</p:attrName>
                                        </p:attrNameLst>
                                      </p:cBhvr>
                                      <p:tavLst>
                                        <p:tav tm="0">
                                          <p:val>
                                            <p:fltVal val="0"/>
                                          </p:val>
                                        </p:tav>
                                        <p:tav tm="100000">
                                          <p:val>
                                            <p:strVal val="#ppt_h"/>
                                          </p:val>
                                        </p:tav>
                                      </p:tavLst>
                                    </p:anim>
                                    <p:anim calcmode="lin" valueType="num">
                                      <p:cBhvr>
                                        <p:cTn id="19" dur="1000" fill="hold"/>
                                        <p:tgtEl>
                                          <p:spTgt spid="5"/>
                                        </p:tgtEl>
                                        <p:attrNameLst>
                                          <p:attrName>style.rotation</p:attrName>
                                        </p:attrNameLst>
                                      </p:cBhvr>
                                      <p:tavLst>
                                        <p:tav tm="0">
                                          <p:val>
                                            <p:fltVal val="90"/>
                                          </p:val>
                                        </p:tav>
                                        <p:tav tm="100000">
                                          <p:val>
                                            <p:fltVal val="0"/>
                                          </p:val>
                                        </p:tav>
                                      </p:tavLst>
                                    </p:anim>
                                    <p:animEffect transition="in" filter="fade">
                                      <p:cBhvr>
                                        <p:cTn id="20"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ChangeArrowheads="1"/>
          </p:cNvSpPr>
          <p:nvPr/>
        </p:nvSpPr>
        <p:spPr bwMode="auto">
          <a:xfrm>
            <a:off x="-1" y="202168"/>
            <a:ext cx="3449983" cy="738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45720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Bernoulli's Equation</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45720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mc:AlternateContent xmlns:mc="http://schemas.openxmlformats.org/markup-compatibility/2006" xmlns:a14="http://schemas.microsoft.com/office/drawing/2010/main">
        <mc:Choice Requires="a14">
          <p:sp>
            <p:nvSpPr>
              <p:cNvPr id="3" name="Rectangle 3"/>
              <p:cNvSpPr>
                <a:spLocks noChangeArrowheads="1"/>
              </p:cNvSpPr>
              <p:nvPr/>
            </p:nvSpPr>
            <p:spPr bwMode="auto">
              <a:xfrm>
                <a:off x="4191000" y="399180"/>
                <a:ext cx="3842719" cy="923073"/>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lvl="0" fontAlgn="base">
                  <a:spcBef>
                    <a:spcPct val="0"/>
                  </a:spcBef>
                  <a:spcAft>
                    <a:spcPct val="0"/>
                  </a:spcAft>
                </a:pPr>
                <a:r>
                  <a:rPr lang="en-US" sz="3200" dirty="0">
                    <a:latin typeface="Times New Roman"/>
                    <a:ea typeface="Times New Roman"/>
                  </a:rPr>
                  <a:t> h + </a:t>
                </a:r>
                <a14:m>
                  <m:oMath xmlns:m="http://schemas.openxmlformats.org/officeDocument/2006/math">
                    <m:f>
                      <m:fPr>
                        <m:ctrlPr>
                          <a:rPr lang="en-US" sz="3200" i="1">
                            <a:latin typeface="Cambria Math"/>
                            <a:ea typeface="Times New Roman"/>
                            <a:cs typeface="Times New Roman"/>
                          </a:rPr>
                        </m:ctrlPr>
                      </m:fPr>
                      <m:num>
                        <m:r>
                          <a:rPr lang="en-US" sz="3200" i="1">
                            <a:latin typeface="Cambria Math"/>
                            <a:ea typeface="Times New Roman"/>
                            <a:cs typeface="Times New Roman"/>
                          </a:rPr>
                          <m:t>𝑃</m:t>
                        </m:r>
                      </m:num>
                      <m:den>
                        <m:r>
                          <m:rPr>
                            <m:sty m:val="p"/>
                          </m:rPr>
                          <a:rPr lang="en-US" sz="3200">
                            <a:latin typeface="Cambria Math"/>
                            <a:ea typeface="Times New Roman"/>
                            <a:cs typeface="Times New Roman"/>
                          </a:rPr>
                          <m:t>ρg</m:t>
                        </m:r>
                      </m:den>
                    </m:f>
                  </m:oMath>
                </a14:m>
                <a:r>
                  <a:rPr lang="en-US" sz="3200" dirty="0">
                    <a:latin typeface="Times New Roman"/>
                    <a:ea typeface="Times New Roman"/>
                  </a:rPr>
                  <a:t> +</a:t>
                </a:r>
                <a14:m>
                  <m:oMath xmlns:m="http://schemas.openxmlformats.org/officeDocument/2006/math">
                    <m:r>
                      <a:rPr lang="en-US" sz="3200" i="1">
                        <a:latin typeface="Cambria Math"/>
                        <a:ea typeface="Times New Roman"/>
                        <a:cs typeface="Times New Roman"/>
                      </a:rPr>
                      <m:t> </m:t>
                    </m:r>
                    <m:f>
                      <m:fPr>
                        <m:ctrlPr>
                          <a:rPr lang="en-US" sz="3200" i="1">
                            <a:latin typeface="Cambria Math"/>
                            <a:ea typeface="Times New Roman"/>
                            <a:cs typeface="Times New Roman"/>
                          </a:rPr>
                        </m:ctrlPr>
                      </m:fPr>
                      <m:num>
                        <m:sSup>
                          <m:sSupPr>
                            <m:ctrlPr>
                              <a:rPr lang="en-US" sz="3200" i="1">
                                <a:latin typeface="Cambria Math"/>
                                <a:ea typeface="Times New Roman"/>
                                <a:cs typeface="Times New Roman"/>
                              </a:rPr>
                            </m:ctrlPr>
                          </m:sSupPr>
                          <m:e>
                            <m:r>
                              <m:rPr>
                                <m:sty m:val="p"/>
                              </m:rPr>
                              <a:rPr lang="en-US" sz="3200">
                                <a:latin typeface="Cambria Math"/>
                                <a:ea typeface="Times New Roman"/>
                                <a:cs typeface="Times New Roman"/>
                              </a:rPr>
                              <m:t>ν</m:t>
                            </m:r>
                          </m:e>
                          <m:sup>
                            <m:r>
                              <a:rPr lang="en-US" sz="3200" i="1">
                                <a:latin typeface="Cambria Math"/>
                                <a:ea typeface="Times New Roman"/>
                                <a:cs typeface="Times New Roman"/>
                              </a:rPr>
                              <m:t>2</m:t>
                            </m:r>
                          </m:sup>
                        </m:sSup>
                      </m:num>
                      <m:den>
                        <m:r>
                          <a:rPr lang="en-US" sz="3200" i="1">
                            <a:latin typeface="Cambria Math"/>
                            <a:ea typeface="Times New Roman"/>
                            <a:cs typeface="Times New Roman"/>
                          </a:rPr>
                          <m:t>2</m:t>
                        </m:r>
                        <m:r>
                          <m:rPr>
                            <m:sty m:val="p"/>
                          </m:rPr>
                          <a:rPr lang="en-US" sz="3200">
                            <a:latin typeface="Cambria Math"/>
                            <a:ea typeface="Times New Roman"/>
                            <a:cs typeface="Times New Roman"/>
                          </a:rPr>
                          <m:t>g</m:t>
                        </m:r>
                      </m:den>
                    </m:f>
                  </m:oMath>
                </a14:m>
                <a:r>
                  <a:rPr lang="en-US" sz="3200" dirty="0">
                    <a:latin typeface="Times New Roman"/>
                    <a:ea typeface="Times New Roman"/>
                  </a:rPr>
                  <a:t> = </a:t>
                </a:r>
                <a:r>
                  <a:rPr lang="en-US" sz="3200" dirty="0">
                    <a:effectLst/>
                    <a:latin typeface="Times New Roman"/>
                    <a:ea typeface="Times New Roman"/>
                  </a:rPr>
                  <a:t>constant</a:t>
                </a:r>
                <a:endParaRPr kumimoji="0" lang="en-US" sz="3200" b="0" i="0" u="none" strike="noStrike" cap="none" normalizeH="0" baseline="0" dirty="0" smtClean="0">
                  <a:ln>
                    <a:noFill/>
                  </a:ln>
                  <a:solidFill>
                    <a:schemeClr val="tx1"/>
                  </a:solidFill>
                  <a:effectLst/>
                  <a:latin typeface="Arial" pitchFamily="34" charset="0"/>
                  <a:cs typeface="Arial" pitchFamily="34" charset="0"/>
                </a:endParaRPr>
              </a:p>
            </p:txBody>
          </p:sp>
        </mc:Choice>
        <mc:Fallback xmlns="">
          <p:sp>
            <p:nvSpPr>
              <p:cNvPr id="3" name="Rectangle 3"/>
              <p:cNvSpPr>
                <a:spLocks noRot="1" noChangeAspect="1" noMove="1" noResize="1" noEditPoints="1" noAdjustHandles="1" noChangeArrowheads="1" noChangeShapeType="1" noTextEdit="1"/>
              </p:cNvSpPr>
              <p:nvPr/>
            </p:nvSpPr>
            <p:spPr bwMode="auto">
              <a:xfrm>
                <a:off x="4191000" y="399180"/>
                <a:ext cx="3842719" cy="923073"/>
              </a:xfrm>
              <a:prstGeom prst="rect">
                <a:avLst/>
              </a:prstGeom>
              <a:blipFill rotWithShape="1">
                <a:blip r:embed="rId2"/>
                <a:stretch>
                  <a:fillRect l="-1429" r="-3492" b="-1974"/>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noFill/>
                  </a:rPr>
                  <a:t> </a:t>
                </a:r>
              </a:p>
            </p:txBody>
          </p:sp>
        </mc:Fallback>
      </mc:AlternateContent>
      <p:sp>
        <p:nvSpPr>
          <p:cNvPr id="4" name="Rectangle 3"/>
          <p:cNvSpPr/>
          <p:nvPr/>
        </p:nvSpPr>
        <p:spPr>
          <a:xfrm>
            <a:off x="990599" y="1343977"/>
            <a:ext cx="7772399" cy="830997"/>
          </a:xfrm>
          <a:prstGeom prst="rect">
            <a:avLst/>
          </a:prstGeom>
        </p:spPr>
        <p:txBody>
          <a:bodyPr wrap="square">
            <a:spAutoFit/>
          </a:bodyPr>
          <a:lstStyle/>
          <a:p>
            <a:pPr lvl="0"/>
            <a:r>
              <a:rPr lang="en-US" sz="2400" dirty="0">
                <a:latin typeface="Times New Roman"/>
                <a:ea typeface="Times New Roman"/>
              </a:rPr>
              <a:t>h = height of </a:t>
            </a:r>
            <a:r>
              <a:rPr lang="en-US" sz="2400" dirty="0" smtClean="0">
                <a:latin typeface="Times New Roman"/>
                <a:ea typeface="Times New Roman"/>
              </a:rPr>
              <a:t>liquid   P </a:t>
            </a:r>
            <a:r>
              <a:rPr lang="en-US" sz="2400" dirty="0">
                <a:latin typeface="Times New Roman"/>
                <a:ea typeface="Times New Roman"/>
              </a:rPr>
              <a:t>= Static </a:t>
            </a:r>
            <a:r>
              <a:rPr lang="en-US" sz="2400" dirty="0" smtClean="0">
                <a:latin typeface="Times New Roman"/>
                <a:ea typeface="Times New Roman"/>
              </a:rPr>
              <a:t>Pressure   </a:t>
            </a:r>
            <a:r>
              <a:rPr lang="en-US" sz="2400" dirty="0">
                <a:solidFill>
                  <a:prstClr val="black"/>
                </a:solidFill>
                <a:latin typeface="Times New Roman"/>
                <a:ea typeface="Times New Roman"/>
              </a:rPr>
              <a:t>ρ = Fluid density</a:t>
            </a:r>
            <a:endParaRPr lang="en-US" sz="2400" dirty="0">
              <a:solidFill>
                <a:prstClr val="black"/>
              </a:solidFill>
              <a:latin typeface="Arial"/>
              <a:ea typeface="Times New Roman"/>
            </a:endParaRPr>
          </a:p>
          <a:p>
            <a:pPr>
              <a:spcAft>
                <a:spcPts val="0"/>
              </a:spcAft>
            </a:pPr>
            <a:r>
              <a:rPr lang="en-US" sz="2400" dirty="0" smtClean="0">
                <a:latin typeface="Times New Roman"/>
                <a:ea typeface="Times New Roman"/>
              </a:rPr>
              <a:t>ν </a:t>
            </a:r>
            <a:r>
              <a:rPr lang="en-US" sz="2400" dirty="0">
                <a:latin typeface="Times New Roman"/>
                <a:ea typeface="Times New Roman"/>
              </a:rPr>
              <a:t>= metal </a:t>
            </a:r>
            <a:r>
              <a:rPr lang="en-US" sz="2400" dirty="0" smtClean="0">
                <a:latin typeface="Times New Roman"/>
                <a:ea typeface="Times New Roman"/>
              </a:rPr>
              <a:t>velocity     g </a:t>
            </a:r>
            <a:r>
              <a:rPr lang="en-US" sz="2400" dirty="0">
                <a:latin typeface="Times New Roman"/>
                <a:ea typeface="Times New Roman"/>
              </a:rPr>
              <a:t>= Acceleration due to </a:t>
            </a:r>
            <a:r>
              <a:rPr lang="en-US" sz="2400" dirty="0" smtClean="0">
                <a:latin typeface="Times New Roman"/>
                <a:ea typeface="Times New Roman"/>
              </a:rPr>
              <a:t>gravity</a:t>
            </a:r>
            <a:endParaRPr lang="en-US" sz="2400" dirty="0">
              <a:latin typeface="Arial"/>
              <a:ea typeface="Times New Roman"/>
            </a:endParaRPr>
          </a:p>
        </p:txBody>
      </p:sp>
      <p:sp>
        <p:nvSpPr>
          <p:cNvPr id="5" name="Rectangle 4"/>
          <p:cNvSpPr/>
          <p:nvPr/>
        </p:nvSpPr>
        <p:spPr>
          <a:xfrm>
            <a:off x="533399" y="2370237"/>
            <a:ext cx="8229599" cy="4524315"/>
          </a:xfrm>
          <a:prstGeom prst="rect">
            <a:avLst/>
          </a:prstGeom>
        </p:spPr>
        <p:txBody>
          <a:bodyPr wrap="square">
            <a:spAutoFit/>
          </a:bodyPr>
          <a:lstStyle/>
          <a:p>
            <a:pPr algn="just">
              <a:spcAft>
                <a:spcPts val="0"/>
              </a:spcAft>
            </a:pPr>
            <a:r>
              <a:rPr lang="en-US" sz="2400" dirty="0">
                <a:latin typeface="Times New Roman"/>
                <a:ea typeface="Times New Roman"/>
              </a:rPr>
              <a:t>Turbulence can be avoided by incorporating small changes in the design of gating system. The sharp changes in the flow should be avoided to smooth changes. The gating system must be designed in such a way that the system always runs full with the liquid metal. The most important things to remember in designing runners and gates are to avoid sharp corners. Any changes in direction or cross sectional area should make use of rounded corners.</a:t>
            </a:r>
            <a:endParaRPr lang="en-US" sz="2400" dirty="0">
              <a:latin typeface="Arial"/>
              <a:ea typeface="Times New Roman"/>
            </a:endParaRPr>
          </a:p>
          <a:p>
            <a:pPr algn="just"/>
            <a:r>
              <a:rPr lang="en-US" sz="2400" dirty="0">
                <a:latin typeface="Times New Roman"/>
                <a:ea typeface="Times New Roman"/>
              </a:rPr>
              <a:t>To avoid the aspiration the tapered </a:t>
            </a:r>
            <a:r>
              <a:rPr lang="en-US" sz="2400" dirty="0" err="1">
                <a:latin typeface="Times New Roman"/>
                <a:ea typeface="Times New Roman"/>
              </a:rPr>
              <a:t>sprues</a:t>
            </a:r>
            <a:r>
              <a:rPr lang="en-US" sz="2400" dirty="0">
                <a:latin typeface="Times New Roman"/>
                <a:ea typeface="Times New Roman"/>
              </a:rPr>
              <a:t> are designed in the gating systems. A </a:t>
            </a:r>
            <a:r>
              <a:rPr lang="en-US" sz="2400" dirty="0" err="1">
                <a:latin typeface="Times New Roman"/>
                <a:ea typeface="Times New Roman"/>
              </a:rPr>
              <a:t>sprue</a:t>
            </a:r>
            <a:r>
              <a:rPr lang="en-US" sz="2400" dirty="0">
                <a:latin typeface="Times New Roman"/>
                <a:ea typeface="Times New Roman"/>
              </a:rPr>
              <a:t> tapered to a smaller size at its bottom will create a choke which will help keep the </a:t>
            </a:r>
            <a:r>
              <a:rPr lang="en-US" sz="2400" dirty="0" err="1">
                <a:latin typeface="Times New Roman"/>
                <a:ea typeface="Times New Roman"/>
              </a:rPr>
              <a:t>sprue</a:t>
            </a:r>
            <a:r>
              <a:rPr lang="en-US" sz="2400" dirty="0">
                <a:latin typeface="Times New Roman"/>
                <a:ea typeface="Times New Roman"/>
              </a:rPr>
              <a:t> full of molten metal. </a:t>
            </a:r>
            <a:endParaRPr lang="en-US" sz="2400" dirty="0">
              <a:effectLst/>
              <a:latin typeface="Arial"/>
              <a:ea typeface="Times New Roman"/>
            </a:endParaRPr>
          </a:p>
        </p:txBody>
      </p:sp>
    </p:spTree>
    <p:extLst>
      <p:ext uri="{BB962C8B-B14F-4D97-AF65-F5344CB8AC3E}">
        <p14:creationId xmlns:p14="http://schemas.microsoft.com/office/powerpoint/2010/main" val="17767829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9"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0-#ppt_h/2"/>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4"/>
                                        </p:tgtEl>
                                        <p:attrNameLst>
                                          <p:attrName>style.visibility</p:attrName>
                                        </p:attrNameLst>
                                      </p:cBhvr>
                                      <p:to>
                                        <p:strVal val="visible"/>
                                      </p:to>
                                    </p:set>
                                    <p:anim calcmode="lin" valueType="num">
                                      <p:cBhvr additive="base">
                                        <p:cTn id="11" dur="2500" fill="hold"/>
                                        <p:tgtEl>
                                          <p:spTgt spid="4"/>
                                        </p:tgtEl>
                                        <p:attrNameLst>
                                          <p:attrName>ppt_x</p:attrName>
                                        </p:attrNameLst>
                                      </p:cBhvr>
                                      <p:tavLst>
                                        <p:tav tm="0">
                                          <p:val>
                                            <p:strVal val="0-#ppt_w/2"/>
                                          </p:val>
                                        </p:tav>
                                        <p:tav tm="100000">
                                          <p:val>
                                            <p:strVal val="#ppt_x"/>
                                          </p:val>
                                        </p:tav>
                                      </p:tavLst>
                                    </p:anim>
                                    <p:anim calcmode="lin" valueType="num">
                                      <p:cBhvr additive="base">
                                        <p:cTn id="12" dur="2500" fill="hold"/>
                                        <p:tgtEl>
                                          <p:spTgt spid="4"/>
                                        </p:tgtEl>
                                        <p:attrNameLst>
                                          <p:attrName>ppt_y</p:attrName>
                                        </p:attrNameLst>
                                      </p:cBhvr>
                                      <p:tavLst>
                                        <p:tav tm="0">
                                          <p:val>
                                            <p:strVal val="#ppt_y"/>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5"/>
                                        </p:tgtEl>
                                        <p:attrNameLst>
                                          <p:attrName>style.visibility</p:attrName>
                                        </p:attrNameLst>
                                      </p:cBhvr>
                                      <p:to>
                                        <p:strVal val="visible"/>
                                      </p:to>
                                    </p:set>
                                    <p:anim calcmode="lin" valueType="num">
                                      <p:cBhvr additive="base">
                                        <p:cTn id="15" dur="6000" fill="hold"/>
                                        <p:tgtEl>
                                          <p:spTgt spid="5"/>
                                        </p:tgtEl>
                                        <p:attrNameLst>
                                          <p:attrName>ppt_x</p:attrName>
                                        </p:attrNameLst>
                                      </p:cBhvr>
                                      <p:tavLst>
                                        <p:tav tm="0">
                                          <p:val>
                                            <p:strVal val="#ppt_x"/>
                                          </p:val>
                                        </p:tav>
                                        <p:tav tm="100000">
                                          <p:val>
                                            <p:strVal val="#ppt_x"/>
                                          </p:val>
                                        </p:tav>
                                      </p:tavLst>
                                    </p:anim>
                                    <p:anim calcmode="lin" valueType="num">
                                      <p:cBhvr additive="base">
                                        <p:cTn id="16" dur="6000" fill="hold"/>
                                        <p:tgtEl>
                                          <p:spTgt spid="5"/>
                                        </p:tgtEl>
                                        <p:attrNameLst>
                                          <p:attrName>ppt_y</p:attrName>
                                        </p:attrNameLst>
                                      </p:cBhvr>
                                      <p:tavLst>
                                        <p:tav tm="0">
                                          <p:val>
                                            <p:strVal val="1+#ppt_h/2"/>
                                          </p:val>
                                        </p:tav>
                                        <p:tav tm="100000">
                                          <p:val>
                                            <p:strVal val="#ppt_y"/>
                                          </p:val>
                                        </p:tav>
                                      </p:tavLst>
                                    </p:anim>
                                  </p:childTnLst>
                                </p:cTn>
                              </p:par>
                              <p:par>
                                <p:cTn id="17" presetID="2" presetClass="entr" presetSubtype="3" fill="hold" grpId="0" nodeType="withEffect">
                                  <p:stCondLst>
                                    <p:cond delay="0"/>
                                  </p:stCondLst>
                                  <p:childTnLst>
                                    <p:set>
                                      <p:cBhvr>
                                        <p:cTn id="18" dur="1" fill="hold">
                                          <p:stCondLst>
                                            <p:cond delay="0"/>
                                          </p:stCondLst>
                                        </p:cTn>
                                        <p:tgtEl>
                                          <p:spTgt spid="3"/>
                                        </p:tgtEl>
                                        <p:attrNameLst>
                                          <p:attrName>style.visibility</p:attrName>
                                        </p:attrNameLst>
                                      </p:cBhvr>
                                      <p:to>
                                        <p:strVal val="visible"/>
                                      </p:to>
                                    </p:set>
                                    <p:anim calcmode="lin" valueType="num">
                                      <p:cBhvr additive="base">
                                        <p:cTn id="19" dur="500" fill="hold"/>
                                        <p:tgtEl>
                                          <p:spTgt spid="3"/>
                                        </p:tgtEl>
                                        <p:attrNameLst>
                                          <p:attrName>ppt_x</p:attrName>
                                        </p:attrNameLst>
                                      </p:cBhvr>
                                      <p:tavLst>
                                        <p:tav tm="0">
                                          <p:val>
                                            <p:strVal val="1+#ppt_w/2"/>
                                          </p:val>
                                        </p:tav>
                                        <p:tav tm="100000">
                                          <p:val>
                                            <p:strVal val="#ppt_x"/>
                                          </p:val>
                                        </p:tav>
                                      </p:tavLst>
                                    </p:anim>
                                    <p:anim calcmode="lin" valueType="num">
                                      <p:cBhvr additive="base">
                                        <p:cTn id="20" dur="500" fill="hold"/>
                                        <p:tgtEl>
                                          <p:spTgt spid="3"/>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3071" y="195590"/>
            <a:ext cx="3939476" cy="523220"/>
          </a:xfrm>
          <a:prstGeom prst="rect">
            <a:avLst/>
          </a:prstGeom>
        </p:spPr>
        <p:txBody>
          <a:bodyPr wrap="none">
            <a:spAutoFit/>
          </a:bodyPr>
          <a:lstStyle/>
          <a:p>
            <a:r>
              <a:rPr lang="en-US" sz="2800" b="1" dirty="0">
                <a:latin typeface="Times New Roman"/>
                <a:ea typeface="Times New Roman"/>
              </a:rPr>
              <a:t>Types of Gating Systems</a:t>
            </a:r>
            <a:endParaRPr lang="en-US" sz="2800" dirty="0"/>
          </a:p>
        </p:txBody>
      </p:sp>
      <p:sp>
        <p:nvSpPr>
          <p:cNvPr id="3" name="Rectangle 2"/>
          <p:cNvSpPr/>
          <p:nvPr/>
        </p:nvSpPr>
        <p:spPr>
          <a:xfrm>
            <a:off x="2078580" y="962620"/>
            <a:ext cx="7089329" cy="1449628"/>
          </a:xfrm>
          <a:prstGeom prst="rect">
            <a:avLst/>
          </a:prstGeom>
        </p:spPr>
        <p:txBody>
          <a:bodyPr wrap="square">
            <a:spAutoFit/>
          </a:bodyPr>
          <a:lstStyle/>
          <a:p>
            <a:pPr>
              <a:spcAft>
                <a:spcPts val="0"/>
              </a:spcAft>
            </a:pPr>
            <a:r>
              <a:rPr lang="en-US" sz="2800" dirty="0">
                <a:latin typeface="Times New Roman"/>
                <a:ea typeface="Times New Roman"/>
              </a:rPr>
              <a:t>The gating systems are of two types:</a:t>
            </a:r>
            <a:endParaRPr lang="en-US" sz="2800" dirty="0">
              <a:latin typeface="Arial"/>
              <a:ea typeface="Times New Roman"/>
            </a:endParaRPr>
          </a:p>
          <a:p>
            <a:pPr marL="342900" lvl="0" indent="-342900">
              <a:lnSpc>
                <a:spcPct val="115000"/>
              </a:lnSpc>
              <a:buSzPts val="1000"/>
              <a:buFont typeface="Symbol"/>
              <a:buChar char=""/>
              <a:tabLst>
                <a:tab pos="457200" algn="l"/>
              </a:tabLst>
            </a:pPr>
            <a:r>
              <a:rPr lang="en-US" sz="2800" dirty="0">
                <a:latin typeface="Times New Roman"/>
                <a:ea typeface="Times New Roman"/>
                <a:cs typeface="Arial"/>
              </a:rPr>
              <a:t>Pressurized gating system </a:t>
            </a:r>
            <a:endParaRPr lang="en-US" sz="2800" dirty="0">
              <a:ea typeface="Times New Roman"/>
              <a:cs typeface="Arial"/>
            </a:endParaRPr>
          </a:p>
          <a:p>
            <a:r>
              <a:rPr lang="en-US" sz="2800" dirty="0" smtClean="0">
                <a:latin typeface="Times New Roman"/>
                <a:ea typeface="Times New Roman"/>
              </a:rPr>
              <a:t>.   Un-pressurized </a:t>
            </a:r>
            <a:r>
              <a:rPr lang="en-US" sz="2800" dirty="0">
                <a:latin typeface="Times New Roman"/>
                <a:ea typeface="Times New Roman"/>
              </a:rPr>
              <a:t>gating system</a:t>
            </a:r>
            <a:endParaRPr lang="en-US" sz="2800" dirty="0"/>
          </a:p>
        </p:txBody>
      </p:sp>
      <p:sp>
        <p:nvSpPr>
          <p:cNvPr id="4" name="Rectangle 3"/>
          <p:cNvSpPr/>
          <p:nvPr/>
        </p:nvSpPr>
        <p:spPr>
          <a:xfrm>
            <a:off x="319393" y="2590800"/>
            <a:ext cx="3716915" cy="461665"/>
          </a:xfrm>
          <a:prstGeom prst="rect">
            <a:avLst/>
          </a:prstGeom>
        </p:spPr>
        <p:txBody>
          <a:bodyPr wrap="none">
            <a:spAutoFit/>
          </a:bodyPr>
          <a:lstStyle/>
          <a:p>
            <a:r>
              <a:rPr lang="en-US" sz="2400" b="1" dirty="0">
                <a:latin typeface="Times New Roman"/>
                <a:ea typeface="Times New Roman"/>
              </a:rPr>
              <a:t>Pressurized Gating System</a:t>
            </a:r>
            <a:endParaRPr lang="en-US" sz="2400" dirty="0">
              <a:effectLst/>
              <a:latin typeface="Arial"/>
              <a:ea typeface="Times New Roman"/>
            </a:endParaRPr>
          </a:p>
        </p:txBody>
      </p:sp>
      <p:sp>
        <p:nvSpPr>
          <p:cNvPr id="5" name="Rectangle 4"/>
          <p:cNvSpPr/>
          <p:nvPr/>
        </p:nvSpPr>
        <p:spPr>
          <a:xfrm>
            <a:off x="319393" y="3041690"/>
            <a:ext cx="8824607" cy="3578416"/>
          </a:xfrm>
          <a:prstGeom prst="rect">
            <a:avLst/>
          </a:prstGeom>
        </p:spPr>
        <p:txBody>
          <a:bodyPr wrap="square">
            <a:spAutoFit/>
          </a:bodyPr>
          <a:lstStyle/>
          <a:p>
            <a:pPr marL="342900" lvl="0" indent="-342900">
              <a:lnSpc>
                <a:spcPct val="115000"/>
              </a:lnSpc>
              <a:spcAft>
                <a:spcPts val="1000"/>
              </a:spcAft>
              <a:buSzPts val="1000"/>
              <a:buFont typeface="Symbol"/>
              <a:buChar char=""/>
              <a:tabLst>
                <a:tab pos="457200" algn="l"/>
              </a:tabLst>
            </a:pPr>
            <a:r>
              <a:rPr lang="en-US" sz="2400" dirty="0">
                <a:latin typeface="Times New Roman"/>
                <a:ea typeface="Times New Roman"/>
                <a:cs typeface="Arial"/>
              </a:rPr>
              <a:t>The total cross sectional area decreases towards the mold cavity </a:t>
            </a:r>
            <a:endParaRPr lang="en-US" sz="2400" dirty="0">
              <a:ea typeface="Times New Roman"/>
              <a:cs typeface="Arial"/>
            </a:endParaRPr>
          </a:p>
          <a:p>
            <a:pPr marL="342900" lvl="0" indent="-342900">
              <a:lnSpc>
                <a:spcPct val="115000"/>
              </a:lnSpc>
              <a:spcAft>
                <a:spcPts val="1000"/>
              </a:spcAft>
              <a:buSzPts val="1000"/>
              <a:buFont typeface="Symbol"/>
              <a:buChar char=""/>
              <a:tabLst>
                <a:tab pos="457200" algn="l"/>
              </a:tabLst>
            </a:pPr>
            <a:r>
              <a:rPr lang="en-US" sz="2400" dirty="0">
                <a:latin typeface="Times New Roman"/>
                <a:ea typeface="Times New Roman"/>
                <a:cs typeface="Arial"/>
              </a:rPr>
              <a:t>Back pressure is maintained by the restrictions in the metal flow </a:t>
            </a:r>
            <a:endParaRPr lang="en-US" sz="2400" dirty="0">
              <a:ea typeface="Times New Roman"/>
              <a:cs typeface="Arial"/>
            </a:endParaRPr>
          </a:p>
          <a:p>
            <a:pPr marL="342900" lvl="0" indent="-342900">
              <a:lnSpc>
                <a:spcPct val="115000"/>
              </a:lnSpc>
              <a:spcAft>
                <a:spcPts val="1000"/>
              </a:spcAft>
              <a:buSzPts val="1000"/>
              <a:buFont typeface="Symbol"/>
              <a:buChar char=""/>
              <a:tabLst>
                <a:tab pos="457200" algn="l"/>
              </a:tabLst>
            </a:pPr>
            <a:r>
              <a:rPr lang="en-US" sz="2400" dirty="0">
                <a:latin typeface="Times New Roman"/>
                <a:ea typeface="Times New Roman"/>
                <a:cs typeface="Arial"/>
              </a:rPr>
              <a:t>Flow of liquid (volume) is almost equal from all gates </a:t>
            </a:r>
            <a:endParaRPr lang="en-US" sz="2400" dirty="0">
              <a:ea typeface="Times New Roman"/>
              <a:cs typeface="Arial"/>
            </a:endParaRPr>
          </a:p>
          <a:p>
            <a:pPr marL="342900" lvl="0" indent="-342900">
              <a:lnSpc>
                <a:spcPct val="115000"/>
              </a:lnSpc>
              <a:spcAft>
                <a:spcPts val="1000"/>
              </a:spcAft>
              <a:buSzPts val="1000"/>
              <a:buFont typeface="Symbol"/>
              <a:buChar char=""/>
              <a:tabLst>
                <a:tab pos="457200" algn="l"/>
              </a:tabLst>
            </a:pPr>
            <a:r>
              <a:rPr lang="en-US" sz="2400" dirty="0">
                <a:latin typeface="Times New Roman"/>
                <a:ea typeface="Times New Roman"/>
                <a:cs typeface="Arial"/>
              </a:rPr>
              <a:t>Back pressure helps in reducing the aspiration as the </a:t>
            </a:r>
            <a:r>
              <a:rPr lang="en-US" sz="2400" dirty="0" err="1">
                <a:latin typeface="Times New Roman"/>
                <a:ea typeface="Times New Roman"/>
                <a:cs typeface="Arial"/>
              </a:rPr>
              <a:t>sprue</a:t>
            </a:r>
            <a:r>
              <a:rPr lang="en-US" sz="2400" dirty="0">
                <a:latin typeface="Times New Roman"/>
                <a:ea typeface="Times New Roman"/>
                <a:cs typeface="Arial"/>
              </a:rPr>
              <a:t> always runs full </a:t>
            </a:r>
            <a:endParaRPr lang="en-US" sz="2400" dirty="0">
              <a:ea typeface="Times New Roman"/>
              <a:cs typeface="Arial"/>
            </a:endParaRPr>
          </a:p>
          <a:p>
            <a:pPr marL="342900" lvl="0" indent="-342900">
              <a:lnSpc>
                <a:spcPct val="115000"/>
              </a:lnSpc>
              <a:spcAft>
                <a:spcPts val="1000"/>
              </a:spcAft>
              <a:buSzPts val="1000"/>
              <a:buFont typeface="Symbol"/>
              <a:buChar char=""/>
              <a:tabLst>
                <a:tab pos="457200" algn="l"/>
              </a:tabLst>
            </a:pPr>
            <a:r>
              <a:rPr lang="en-US" sz="2400" dirty="0">
                <a:latin typeface="Times New Roman"/>
                <a:ea typeface="Times New Roman"/>
                <a:cs typeface="Arial"/>
              </a:rPr>
              <a:t>Because of the restrictions the metal flows at high velocity leading to more turbulence and chances of mold erosion </a:t>
            </a:r>
            <a:endParaRPr lang="en-US" sz="2400" dirty="0">
              <a:ea typeface="Times New Roman"/>
              <a:cs typeface="Arial"/>
            </a:endParaRPr>
          </a:p>
        </p:txBody>
      </p:sp>
    </p:spTree>
    <p:extLst>
      <p:ext uri="{BB962C8B-B14F-4D97-AF65-F5344CB8AC3E}">
        <p14:creationId xmlns:p14="http://schemas.microsoft.com/office/powerpoint/2010/main" val="39705454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par>
                                <p:cTn id="21" presetID="2" presetClass="entr" presetSubtype="3" fill="hold" grpId="0" nodeType="withEffect">
                                  <p:stCondLst>
                                    <p:cond delay="0"/>
                                  </p:stCondLst>
                                  <p:childTnLst>
                                    <p:set>
                                      <p:cBhvr>
                                        <p:cTn id="22" dur="1" fill="hold">
                                          <p:stCondLst>
                                            <p:cond delay="0"/>
                                          </p:stCondLst>
                                        </p:cTn>
                                        <p:tgtEl>
                                          <p:spTgt spid="3"/>
                                        </p:tgtEl>
                                        <p:attrNameLst>
                                          <p:attrName>style.visibility</p:attrName>
                                        </p:attrNameLst>
                                      </p:cBhvr>
                                      <p:to>
                                        <p:strVal val="visible"/>
                                      </p:to>
                                    </p:set>
                                    <p:anim calcmode="lin" valueType="num">
                                      <p:cBhvr additive="base">
                                        <p:cTn id="23" dur="2250" fill="hold"/>
                                        <p:tgtEl>
                                          <p:spTgt spid="3"/>
                                        </p:tgtEl>
                                        <p:attrNameLst>
                                          <p:attrName>ppt_x</p:attrName>
                                        </p:attrNameLst>
                                      </p:cBhvr>
                                      <p:tavLst>
                                        <p:tav tm="0">
                                          <p:val>
                                            <p:strVal val="1+#ppt_w/2"/>
                                          </p:val>
                                        </p:tav>
                                        <p:tav tm="100000">
                                          <p:val>
                                            <p:strVal val="#ppt_x"/>
                                          </p:val>
                                        </p:tav>
                                      </p:tavLst>
                                    </p:anim>
                                    <p:anim calcmode="lin" valueType="num">
                                      <p:cBhvr additive="base">
                                        <p:cTn id="24" dur="2250" fill="hold"/>
                                        <p:tgtEl>
                                          <p:spTgt spid="3"/>
                                        </p:tgtEl>
                                        <p:attrNameLst>
                                          <p:attrName>ppt_y</p:attrName>
                                        </p:attrNameLst>
                                      </p:cBhvr>
                                      <p:tavLst>
                                        <p:tav tm="0">
                                          <p:val>
                                            <p:strVal val="0-#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9" fill="hold" nodeType="clickEffect">
                                  <p:stCondLst>
                                    <p:cond delay="0"/>
                                  </p:stCondLst>
                                  <p:childTnLst>
                                    <p:set>
                                      <p:cBhvr>
                                        <p:cTn id="28" dur="1" fill="hold">
                                          <p:stCondLst>
                                            <p:cond delay="0"/>
                                          </p:stCondLst>
                                        </p:cTn>
                                        <p:tgtEl>
                                          <p:spTgt spid="4">
                                            <p:txEl>
                                              <p:pRg st="0" end="0"/>
                                            </p:txEl>
                                          </p:spTgt>
                                        </p:tgtEl>
                                        <p:attrNameLst>
                                          <p:attrName>style.visibility</p:attrName>
                                        </p:attrNameLst>
                                      </p:cBhvr>
                                      <p:to>
                                        <p:strVal val="visible"/>
                                      </p:to>
                                    </p:set>
                                    <p:anim calcmode="lin" valueType="num">
                                      <p:cBhvr additive="base">
                                        <p:cTn id="29" dur="500" fill="hold"/>
                                        <p:tgtEl>
                                          <p:spTgt spid="4">
                                            <p:txEl>
                                              <p:pRg st="0" end="0"/>
                                            </p:txEl>
                                          </p:spTgt>
                                        </p:tgtEl>
                                        <p:attrNameLst>
                                          <p:attrName>ppt_x</p:attrName>
                                        </p:attrNameLst>
                                      </p:cBhvr>
                                      <p:tavLst>
                                        <p:tav tm="0">
                                          <p:val>
                                            <p:strVal val="0-#ppt_w/2"/>
                                          </p:val>
                                        </p:tav>
                                        <p:tav tm="100000">
                                          <p:val>
                                            <p:strVal val="#ppt_x"/>
                                          </p:val>
                                        </p:tav>
                                      </p:tavLst>
                                    </p:anim>
                                    <p:anim calcmode="lin" valueType="num">
                                      <p:cBhvr additive="base">
                                        <p:cTn id="30" dur="500" fill="hold"/>
                                        <p:tgtEl>
                                          <p:spTgt spid="4">
                                            <p:txEl>
                                              <p:pRg st="0" end="0"/>
                                            </p:txEl>
                                          </p:spTgt>
                                        </p:tgtEl>
                                        <p:attrNameLst>
                                          <p:attrName>ppt_y</p:attrName>
                                        </p:attrNameLst>
                                      </p:cBhvr>
                                      <p:tavLst>
                                        <p:tav tm="0">
                                          <p:val>
                                            <p:strVal val="0-#ppt_h/2"/>
                                          </p:val>
                                        </p:tav>
                                        <p:tav tm="100000">
                                          <p:val>
                                            <p:strVal val="#ppt_y"/>
                                          </p:val>
                                        </p:tav>
                                      </p:tavLst>
                                    </p:anim>
                                  </p:childTnLst>
                                </p:cTn>
                              </p:par>
                              <p:par>
                                <p:cTn id="31" presetID="2" presetClass="entr" presetSubtype="4" fill="hold" grpId="0" nodeType="withEffect">
                                  <p:stCondLst>
                                    <p:cond delay="0"/>
                                  </p:stCondLst>
                                  <p:childTnLst>
                                    <p:set>
                                      <p:cBhvr>
                                        <p:cTn id="32" dur="1" fill="hold">
                                          <p:stCondLst>
                                            <p:cond delay="0"/>
                                          </p:stCondLst>
                                        </p:cTn>
                                        <p:tgtEl>
                                          <p:spTgt spid="5"/>
                                        </p:tgtEl>
                                        <p:attrNameLst>
                                          <p:attrName>style.visibility</p:attrName>
                                        </p:attrNameLst>
                                      </p:cBhvr>
                                      <p:to>
                                        <p:strVal val="visible"/>
                                      </p:to>
                                    </p:set>
                                    <p:anim calcmode="lin" valueType="num">
                                      <p:cBhvr additive="base">
                                        <p:cTn id="33" dur="4500" fill="hold"/>
                                        <p:tgtEl>
                                          <p:spTgt spid="5"/>
                                        </p:tgtEl>
                                        <p:attrNameLst>
                                          <p:attrName>ppt_x</p:attrName>
                                        </p:attrNameLst>
                                      </p:cBhvr>
                                      <p:tavLst>
                                        <p:tav tm="0">
                                          <p:val>
                                            <p:strVal val="#ppt_x"/>
                                          </p:val>
                                        </p:tav>
                                        <p:tav tm="100000">
                                          <p:val>
                                            <p:strVal val="#ppt_x"/>
                                          </p:val>
                                        </p:tav>
                                      </p:tavLst>
                                    </p:anim>
                                    <p:anim calcmode="lin" valueType="num">
                                      <p:cBhvr additive="base">
                                        <p:cTn id="34" dur="4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p:cNvPicPr/>
          <p:nvPr/>
        </p:nvPicPr>
        <p:blipFill>
          <a:blip r:embed="rId2"/>
          <a:srcRect/>
          <a:stretch>
            <a:fillRect/>
          </a:stretch>
        </p:blipFill>
        <p:spPr bwMode="auto">
          <a:xfrm>
            <a:off x="480060" y="914400"/>
            <a:ext cx="7848600" cy="5257800"/>
          </a:xfrm>
          <a:prstGeom prst="rect">
            <a:avLst/>
          </a:prstGeom>
          <a:noFill/>
          <a:ln w="9525">
            <a:noFill/>
            <a:miter lim="800000"/>
            <a:headEnd/>
            <a:tailEnd/>
          </a:ln>
        </p:spPr>
      </p:pic>
      <p:sp>
        <p:nvSpPr>
          <p:cNvPr id="3" name="Rectangle 2"/>
          <p:cNvSpPr/>
          <p:nvPr/>
        </p:nvSpPr>
        <p:spPr>
          <a:xfrm>
            <a:off x="1295400" y="0"/>
            <a:ext cx="4305922" cy="523220"/>
          </a:xfrm>
          <a:prstGeom prst="rect">
            <a:avLst/>
          </a:prstGeom>
        </p:spPr>
        <p:txBody>
          <a:bodyPr wrap="none">
            <a:spAutoFit/>
          </a:bodyPr>
          <a:lstStyle/>
          <a:p>
            <a:pPr lvl="0"/>
            <a:r>
              <a:rPr lang="en-US" sz="2800" b="1" dirty="0">
                <a:solidFill>
                  <a:prstClr val="black"/>
                </a:solidFill>
                <a:latin typeface="Times New Roman"/>
                <a:ea typeface="Times New Roman"/>
              </a:rPr>
              <a:t>Pressurized Gating System</a:t>
            </a:r>
            <a:endParaRPr lang="en-US" sz="2800" dirty="0">
              <a:solidFill>
                <a:prstClr val="black"/>
              </a:solidFill>
              <a:latin typeface="Arial"/>
              <a:ea typeface="Times New Roman"/>
            </a:endParaRPr>
          </a:p>
        </p:txBody>
      </p:sp>
    </p:spTree>
    <p:extLst>
      <p:ext uri="{BB962C8B-B14F-4D97-AF65-F5344CB8AC3E}">
        <p14:creationId xmlns:p14="http://schemas.microsoft.com/office/powerpoint/2010/main" val="30384750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1000" fill="hold"/>
                                        <p:tgtEl>
                                          <p:spTgt spid="3"/>
                                        </p:tgtEl>
                                        <p:attrNameLst>
                                          <p:attrName>ppt_w</p:attrName>
                                        </p:attrNameLst>
                                      </p:cBhvr>
                                      <p:tavLst>
                                        <p:tav tm="0">
                                          <p:val>
                                            <p:fltVal val="0"/>
                                          </p:val>
                                        </p:tav>
                                        <p:tav tm="100000">
                                          <p:val>
                                            <p:strVal val="#ppt_w"/>
                                          </p:val>
                                        </p:tav>
                                      </p:tavLst>
                                    </p:anim>
                                    <p:anim calcmode="lin" valueType="num">
                                      <p:cBhvr>
                                        <p:cTn id="8" dur="1000" fill="hold"/>
                                        <p:tgtEl>
                                          <p:spTgt spid="3"/>
                                        </p:tgtEl>
                                        <p:attrNameLst>
                                          <p:attrName>ppt_h</p:attrName>
                                        </p:attrNameLst>
                                      </p:cBhvr>
                                      <p:tavLst>
                                        <p:tav tm="0">
                                          <p:val>
                                            <p:fltVal val="0"/>
                                          </p:val>
                                        </p:tav>
                                        <p:tav tm="100000">
                                          <p:val>
                                            <p:strVal val="#ppt_h"/>
                                          </p:val>
                                        </p:tav>
                                      </p:tavLst>
                                    </p:anim>
                                    <p:anim calcmode="lin" valueType="num">
                                      <p:cBhvr>
                                        <p:cTn id="9" dur="1000" fill="hold"/>
                                        <p:tgtEl>
                                          <p:spTgt spid="3"/>
                                        </p:tgtEl>
                                        <p:attrNameLst>
                                          <p:attrName>style.rotation</p:attrName>
                                        </p:attrNameLst>
                                      </p:cBhvr>
                                      <p:tavLst>
                                        <p:tav tm="0">
                                          <p:val>
                                            <p:fltVal val="90"/>
                                          </p:val>
                                        </p:tav>
                                        <p:tav tm="100000">
                                          <p:val>
                                            <p:fltVal val="0"/>
                                          </p:val>
                                        </p:tav>
                                      </p:tavLst>
                                    </p:anim>
                                    <p:animEffect transition="in" filter="fade">
                                      <p:cBhvr>
                                        <p:cTn id="10" dur="1000"/>
                                        <p:tgtEl>
                                          <p:spTgt spid="3"/>
                                        </p:tgtEl>
                                      </p:cBhvr>
                                    </p:animEffect>
                                  </p:childTnLst>
                                </p:cTn>
                              </p:par>
                            </p:childTnLst>
                          </p:cTn>
                        </p:par>
                      </p:childTnLst>
                    </p:cTn>
                  </p:par>
                  <p:par>
                    <p:cTn id="11" fill="hold">
                      <p:stCondLst>
                        <p:cond delay="indefinite"/>
                      </p:stCondLst>
                      <p:childTnLst>
                        <p:par>
                          <p:cTn id="12" fill="hold">
                            <p:stCondLst>
                              <p:cond delay="0"/>
                            </p:stCondLst>
                            <p:childTnLst>
                              <p:par>
                                <p:cTn id="13" presetID="21" presetClass="entr" presetSubtype="1" fill="hold" nodeType="click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wheel(1)">
                                      <p:cBhvr>
                                        <p:cTn id="15"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662940"/>
            <a:ext cx="8305800" cy="5128583"/>
          </a:xfrm>
          <a:prstGeom prst="rect">
            <a:avLst/>
          </a:prstGeom>
        </p:spPr>
        <p:txBody>
          <a:bodyPr wrap="square">
            <a:spAutoFit/>
          </a:bodyPr>
          <a:lstStyle/>
          <a:p>
            <a:r>
              <a:rPr lang="en-US" sz="2800" b="1" dirty="0">
                <a:latin typeface="Times New Roman"/>
                <a:ea typeface="Times New Roman"/>
              </a:rPr>
              <a:t>Un-Pressurized Gating System</a:t>
            </a:r>
            <a:endParaRPr lang="en-US" sz="2800" dirty="0">
              <a:latin typeface="Arial"/>
              <a:ea typeface="Times New Roman"/>
            </a:endParaRPr>
          </a:p>
          <a:p>
            <a:pPr marL="800100" lvl="1" indent="-342900">
              <a:lnSpc>
                <a:spcPct val="115000"/>
              </a:lnSpc>
              <a:spcAft>
                <a:spcPts val="1000"/>
              </a:spcAft>
              <a:buSzPts val="1000"/>
              <a:buFont typeface="Symbol"/>
              <a:buChar char=""/>
              <a:tabLst>
                <a:tab pos="457200" algn="l"/>
              </a:tabLst>
            </a:pPr>
            <a:endParaRPr lang="en-US" sz="2800" dirty="0" smtClean="0">
              <a:latin typeface="Times New Roman"/>
              <a:ea typeface="Times New Roman"/>
              <a:cs typeface="Arial"/>
            </a:endParaRPr>
          </a:p>
          <a:p>
            <a:pPr marL="800100" lvl="1" indent="-342900">
              <a:lnSpc>
                <a:spcPct val="115000"/>
              </a:lnSpc>
              <a:spcAft>
                <a:spcPts val="1000"/>
              </a:spcAft>
              <a:buSzPts val="1000"/>
              <a:buFont typeface="Symbol"/>
              <a:buChar char=""/>
              <a:tabLst>
                <a:tab pos="457200" algn="l"/>
              </a:tabLst>
            </a:pPr>
            <a:r>
              <a:rPr lang="en-US" sz="2800" dirty="0" smtClean="0">
                <a:latin typeface="Times New Roman"/>
                <a:ea typeface="Times New Roman"/>
                <a:cs typeface="Arial"/>
              </a:rPr>
              <a:t>The </a:t>
            </a:r>
            <a:r>
              <a:rPr lang="en-US" sz="2800" dirty="0">
                <a:latin typeface="Times New Roman"/>
                <a:ea typeface="Times New Roman"/>
                <a:cs typeface="Arial"/>
              </a:rPr>
              <a:t>total cross sectional area increases towards the mold cavity </a:t>
            </a:r>
            <a:endParaRPr lang="en-US" sz="2800" dirty="0">
              <a:ea typeface="Times New Roman"/>
              <a:cs typeface="Arial"/>
            </a:endParaRPr>
          </a:p>
          <a:p>
            <a:pPr marL="342900" lvl="0" indent="-342900">
              <a:lnSpc>
                <a:spcPct val="115000"/>
              </a:lnSpc>
              <a:spcAft>
                <a:spcPts val="1000"/>
              </a:spcAft>
              <a:buSzPts val="1000"/>
              <a:buFont typeface="Symbol"/>
              <a:buChar char=""/>
              <a:tabLst>
                <a:tab pos="457200" algn="l"/>
              </a:tabLst>
            </a:pPr>
            <a:r>
              <a:rPr lang="en-US" sz="2800" dirty="0">
                <a:latin typeface="Times New Roman"/>
                <a:ea typeface="Times New Roman"/>
                <a:cs typeface="Arial"/>
              </a:rPr>
              <a:t>Restriction only at the bottom of </a:t>
            </a:r>
            <a:r>
              <a:rPr lang="en-US" sz="2800" dirty="0" err="1">
                <a:latin typeface="Times New Roman"/>
                <a:ea typeface="Times New Roman"/>
                <a:cs typeface="Arial"/>
              </a:rPr>
              <a:t>sprue</a:t>
            </a:r>
            <a:r>
              <a:rPr lang="en-US" sz="2800" dirty="0">
                <a:latin typeface="Times New Roman"/>
                <a:ea typeface="Times New Roman"/>
                <a:cs typeface="Arial"/>
              </a:rPr>
              <a:t> </a:t>
            </a:r>
            <a:endParaRPr lang="en-US" sz="2800" dirty="0">
              <a:ea typeface="Times New Roman"/>
              <a:cs typeface="Arial"/>
            </a:endParaRPr>
          </a:p>
          <a:p>
            <a:pPr marL="342900" lvl="0" indent="-342900">
              <a:lnSpc>
                <a:spcPct val="115000"/>
              </a:lnSpc>
              <a:spcAft>
                <a:spcPts val="1000"/>
              </a:spcAft>
              <a:buSzPts val="1000"/>
              <a:buFont typeface="Symbol"/>
              <a:buChar char=""/>
              <a:tabLst>
                <a:tab pos="457200" algn="l"/>
              </a:tabLst>
            </a:pPr>
            <a:r>
              <a:rPr lang="en-US" sz="2800" dirty="0">
                <a:latin typeface="Times New Roman"/>
                <a:ea typeface="Times New Roman"/>
                <a:cs typeface="Arial"/>
              </a:rPr>
              <a:t>Flow of liquid (volume) is different from all gates </a:t>
            </a:r>
            <a:endParaRPr lang="en-US" sz="2800" dirty="0">
              <a:ea typeface="Times New Roman"/>
              <a:cs typeface="Arial"/>
            </a:endParaRPr>
          </a:p>
          <a:p>
            <a:pPr marL="342900" lvl="0" indent="-342900">
              <a:lnSpc>
                <a:spcPct val="115000"/>
              </a:lnSpc>
              <a:spcAft>
                <a:spcPts val="1000"/>
              </a:spcAft>
              <a:buSzPts val="1000"/>
              <a:buFont typeface="Symbol"/>
              <a:buChar char=""/>
              <a:tabLst>
                <a:tab pos="457200" algn="l"/>
              </a:tabLst>
            </a:pPr>
            <a:r>
              <a:rPr lang="en-US" sz="2800" dirty="0">
                <a:latin typeface="Times New Roman"/>
                <a:ea typeface="Times New Roman"/>
                <a:cs typeface="Arial"/>
              </a:rPr>
              <a:t>aspiration in the gating system as the system never runs full </a:t>
            </a:r>
            <a:endParaRPr lang="en-US" sz="2800" dirty="0">
              <a:ea typeface="Times New Roman"/>
              <a:cs typeface="Arial"/>
            </a:endParaRPr>
          </a:p>
          <a:p>
            <a:pPr marL="342900" lvl="0" indent="-342900">
              <a:lnSpc>
                <a:spcPct val="115000"/>
              </a:lnSpc>
              <a:spcAft>
                <a:spcPts val="1000"/>
              </a:spcAft>
              <a:buSzPts val="1000"/>
              <a:buFont typeface="Symbol"/>
              <a:buChar char=""/>
              <a:tabLst>
                <a:tab pos="457200" algn="l"/>
              </a:tabLst>
            </a:pPr>
            <a:r>
              <a:rPr lang="en-US" sz="2800" dirty="0">
                <a:latin typeface="Times New Roman"/>
                <a:ea typeface="Times New Roman"/>
                <a:cs typeface="Arial"/>
              </a:rPr>
              <a:t>Less turbulence </a:t>
            </a:r>
            <a:endParaRPr lang="en-US" sz="2800" dirty="0">
              <a:ea typeface="Times New Roman"/>
              <a:cs typeface="Arial"/>
            </a:endParaRPr>
          </a:p>
        </p:txBody>
      </p:sp>
    </p:spTree>
    <p:extLst>
      <p:ext uri="{BB962C8B-B14F-4D97-AF65-F5344CB8AC3E}">
        <p14:creationId xmlns:p14="http://schemas.microsoft.com/office/powerpoint/2010/main" val="75888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9"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0-#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anim calcmode="lin" valueType="num">
                                      <p:cBhvr additive="base">
                                        <p:cTn id="11" dur="20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2" dur="2000" fill="hold"/>
                                        <p:tgtEl>
                                          <p:spTgt spid="2">
                                            <p:txEl>
                                              <p:pRg st="2" end="2"/>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anim calcmode="lin" valueType="num">
                                      <p:cBhvr additive="base">
                                        <p:cTn id="15" dur="40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16" dur="4000" fill="hold"/>
                                        <p:tgtEl>
                                          <p:spTgt spid="2">
                                            <p:txEl>
                                              <p:pRg st="3" end="3"/>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anim calcmode="lin" valueType="num">
                                      <p:cBhvr additive="base">
                                        <p:cTn id="19" dur="60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20" dur="6000" fill="hold"/>
                                        <p:tgtEl>
                                          <p:spTgt spid="2">
                                            <p:txEl>
                                              <p:pRg st="4" end="4"/>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2">
                                            <p:txEl>
                                              <p:pRg st="5" end="5"/>
                                            </p:txEl>
                                          </p:spTgt>
                                        </p:tgtEl>
                                        <p:attrNameLst>
                                          <p:attrName>style.visibility</p:attrName>
                                        </p:attrNameLst>
                                      </p:cBhvr>
                                      <p:to>
                                        <p:strVal val="visible"/>
                                      </p:to>
                                    </p:set>
                                    <p:anim calcmode="lin" valueType="num">
                                      <p:cBhvr additive="base">
                                        <p:cTn id="23" dur="80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24" dur="8000" fill="hold"/>
                                        <p:tgtEl>
                                          <p:spTgt spid="2">
                                            <p:txEl>
                                              <p:pRg st="5" end="5"/>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2">
                                            <p:txEl>
                                              <p:pRg st="6" end="6"/>
                                            </p:txEl>
                                          </p:spTgt>
                                        </p:tgtEl>
                                        <p:attrNameLst>
                                          <p:attrName>style.visibility</p:attrName>
                                        </p:attrNameLst>
                                      </p:cBhvr>
                                      <p:to>
                                        <p:strVal val="visible"/>
                                      </p:to>
                                    </p:set>
                                    <p:anim calcmode="lin" valueType="num">
                                      <p:cBhvr additive="base">
                                        <p:cTn id="27" dur="100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28" dur="10000" fill="hold"/>
                                        <p:tgtEl>
                                          <p:spTgt spid="2">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3"/>
          <p:cNvPicPr/>
          <p:nvPr/>
        </p:nvPicPr>
        <p:blipFill>
          <a:blip r:embed="rId2"/>
          <a:srcRect/>
          <a:stretch>
            <a:fillRect/>
          </a:stretch>
        </p:blipFill>
        <p:spPr bwMode="auto">
          <a:xfrm>
            <a:off x="762000" y="1066800"/>
            <a:ext cx="7467600" cy="4724400"/>
          </a:xfrm>
          <a:prstGeom prst="rect">
            <a:avLst/>
          </a:prstGeom>
          <a:noFill/>
          <a:ln w="9525">
            <a:noFill/>
            <a:miter lim="800000"/>
            <a:headEnd/>
            <a:tailEnd/>
          </a:ln>
        </p:spPr>
      </p:pic>
      <p:sp>
        <p:nvSpPr>
          <p:cNvPr id="3" name="Rectangle 2"/>
          <p:cNvSpPr/>
          <p:nvPr/>
        </p:nvSpPr>
        <p:spPr>
          <a:xfrm>
            <a:off x="762000" y="138560"/>
            <a:ext cx="6629400" cy="523220"/>
          </a:xfrm>
          <a:prstGeom prst="rect">
            <a:avLst/>
          </a:prstGeom>
        </p:spPr>
        <p:txBody>
          <a:bodyPr wrap="square">
            <a:spAutoFit/>
          </a:bodyPr>
          <a:lstStyle/>
          <a:p>
            <a:pPr lvl="0"/>
            <a:r>
              <a:rPr lang="en-US" sz="2800" b="1" dirty="0">
                <a:solidFill>
                  <a:prstClr val="black"/>
                </a:solidFill>
                <a:latin typeface="Times New Roman"/>
                <a:ea typeface="Times New Roman"/>
              </a:rPr>
              <a:t>Un-Pressurized Gating System</a:t>
            </a:r>
            <a:endParaRPr lang="en-US" sz="2800" dirty="0">
              <a:solidFill>
                <a:prstClr val="black"/>
              </a:solidFill>
              <a:latin typeface="Arial"/>
              <a:ea typeface="Times New Roman"/>
            </a:endParaRPr>
          </a:p>
        </p:txBody>
      </p:sp>
    </p:spTree>
    <p:extLst>
      <p:ext uri="{BB962C8B-B14F-4D97-AF65-F5344CB8AC3E}">
        <p14:creationId xmlns:p14="http://schemas.microsoft.com/office/powerpoint/2010/main" val="2489639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80">
                                          <p:stCondLst>
                                            <p:cond delay="0"/>
                                          </p:stCondLst>
                                        </p:cTn>
                                        <p:tgtEl>
                                          <p:spTgt spid="3"/>
                                        </p:tgtEl>
                                      </p:cBhvr>
                                    </p:animEffect>
                                    <p:anim calcmode="lin" valueType="num">
                                      <p:cBhvr>
                                        <p:cTn id="8" dur="1822" tmFilter="0,0; 0.14,0.36; 0.43,0.73; 0.71,0.91; 1.0,1.0">
                                          <p:stCondLst>
                                            <p:cond delay="0"/>
                                          </p:stCondLst>
                                        </p:cTn>
                                        <p:tgtEl>
                                          <p:spTgt spid="3"/>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gtEl>
                                      </p:cBhvr>
                                      <p:to x="100000" y="60000"/>
                                    </p:animScale>
                                    <p:animScale>
                                      <p:cBhvr>
                                        <p:cTn id="14" dur="166" decel="50000">
                                          <p:stCondLst>
                                            <p:cond delay="676"/>
                                          </p:stCondLst>
                                        </p:cTn>
                                        <p:tgtEl>
                                          <p:spTgt spid="3"/>
                                        </p:tgtEl>
                                      </p:cBhvr>
                                      <p:to x="100000" y="100000"/>
                                    </p:animScale>
                                    <p:animScale>
                                      <p:cBhvr>
                                        <p:cTn id="15" dur="26">
                                          <p:stCondLst>
                                            <p:cond delay="1312"/>
                                          </p:stCondLst>
                                        </p:cTn>
                                        <p:tgtEl>
                                          <p:spTgt spid="3"/>
                                        </p:tgtEl>
                                      </p:cBhvr>
                                      <p:to x="100000" y="80000"/>
                                    </p:animScale>
                                    <p:animScale>
                                      <p:cBhvr>
                                        <p:cTn id="16" dur="166" decel="50000">
                                          <p:stCondLst>
                                            <p:cond delay="1338"/>
                                          </p:stCondLst>
                                        </p:cTn>
                                        <p:tgtEl>
                                          <p:spTgt spid="3"/>
                                        </p:tgtEl>
                                      </p:cBhvr>
                                      <p:to x="100000" y="100000"/>
                                    </p:animScale>
                                    <p:animScale>
                                      <p:cBhvr>
                                        <p:cTn id="17" dur="26">
                                          <p:stCondLst>
                                            <p:cond delay="1642"/>
                                          </p:stCondLst>
                                        </p:cTn>
                                        <p:tgtEl>
                                          <p:spTgt spid="3"/>
                                        </p:tgtEl>
                                      </p:cBhvr>
                                      <p:to x="100000" y="90000"/>
                                    </p:animScale>
                                    <p:animScale>
                                      <p:cBhvr>
                                        <p:cTn id="18" dur="166" decel="50000">
                                          <p:stCondLst>
                                            <p:cond delay="1668"/>
                                          </p:stCondLst>
                                        </p:cTn>
                                        <p:tgtEl>
                                          <p:spTgt spid="3"/>
                                        </p:tgtEl>
                                      </p:cBhvr>
                                      <p:to x="100000" y="100000"/>
                                    </p:animScale>
                                    <p:animScale>
                                      <p:cBhvr>
                                        <p:cTn id="19" dur="26">
                                          <p:stCondLst>
                                            <p:cond delay="1808"/>
                                          </p:stCondLst>
                                        </p:cTn>
                                        <p:tgtEl>
                                          <p:spTgt spid="3"/>
                                        </p:tgtEl>
                                      </p:cBhvr>
                                      <p:to x="100000" y="95000"/>
                                    </p:animScale>
                                    <p:animScale>
                                      <p:cBhvr>
                                        <p:cTn id="20" dur="166" decel="50000">
                                          <p:stCondLst>
                                            <p:cond delay="1834"/>
                                          </p:stCondLst>
                                        </p:cTn>
                                        <p:tgtEl>
                                          <p:spTgt spid="3"/>
                                        </p:tgtEl>
                                      </p:cBhvr>
                                      <p:to x="100000" y="100000"/>
                                    </p:animScale>
                                  </p:childTnLst>
                                </p:cTn>
                              </p:par>
                              <p:par>
                                <p:cTn id="21" presetID="31" presetClass="entr" presetSubtype="0" fill="hold" nodeType="withEffect">
                                  <p:stCondLst>
                                    <p:cond delay="0"/>
                                  </p:stCondLst>
                                  <p:childTnLst>
                                    <p:set>
                                      <p:cBhvr>
                                        <p:cTn id="22" dur="1" fill="hold">
                                          <p:stCondLst>
                                            <p:cond delay="0"/>
                                          </p:stCondLst>
                                        </p:cTn>
                                        <p:tgtEl>
                                          <p:spTgt spid="2"/>
                                        </p:tgtEl>
                                        <p:attrNameLst>
                                          <p:attrName>style.visibility</p:attrName>
                                        </p:attrNameLst>
                                      </p:cBhvr>
                                      <p:to>
                                        <p:strVal val="visible"/>
                                      </p:to>
                                    </p:set>
                                    <p:anim calcmode="lin" valueType="num">
                                      <p:cBhvr>
                                        <p:cTn id="23" dur="2000" fill="hold"/>
                                        <p:tgtEl>
                                          <p:spTgt spid="2"/>
                                        </p:tgtEl>
                                        <p:attrNameLst>
                                          <p:attrName>ppt_w</p:attrName>
                                        </p:attrNameLst>
                                      </p:cBhvr>
                                      <p:tavLst>
                                        <p:tav tm="0">
                                          <p:val>
                                            <p:fltVal val="0"/>
                                          </p:val>
                                        </p:tav>
                                        <p:tav tm="100000">
                                          <p:val>
                                            <p:strVal val="#ppt_w"/>
                                          </p:val>
                                        </p:tav>
                                      </p:tavLst>
                                    </p:anim>
                                    <p:anim calcmode="lin" valueType="num">
                                      <p:cBhvr>
                                        <p:cTn id="24" dur="2000" fill="hold"/>
                                        <p:tgtEl>
                                          <p:spTgt spid="2"/>
                                        </p:tgtEl>
                                        <p:attrNameLst>
                                          <p:attrName>ppt_h</p:attrName>
                                        </p:attrNameLst>
                                      </p:cBhvr>
                                      <p:tavLst>
                                        <p:tav tm="0">
                                          <p:val>
                                            <p:fltVal val="0"/>
                                          </p:val>
                                        </p:tav>
                                        <p:tav tm="100000">
                                          <p:val>
                                            <p:strVal val="#ppt_h"/>
                                          </p:val>
                                        </p:tav>
                                      </p:tavLst>
                                    </p:anim>
                                    <p:anim calcmode="lin" valueType="num">
                                      <p:cBhvr>
                                        <p:cTn id="25" dur="2000" fill="hold"/>
                                        <p:tgtEl>
                                          <p:spTgt spid="2"/>
                                        </p:tgtEl>
                                        <p:attrNameLst>
                                          <p:attrName>style.rotation</p:attrName>
                                        </p:attrNameLst>
                                      </p:cBhvr>
                                      <p:tavLst>
                                        <p:tav tm="0">
                                          <p:val>
                                            <p:fltVal val="90"/>
                                          </p:val>
                                        </p:tav>
                                        <p:tav tm="100000">
                                          <p:val>
                                            <p:fltVal val="0"/>
                                          </p:val>
                                        </p:tav>
                                      </p:tavLst>
                                    </p:anim>
                                    <p:animEffect transition="in" filter="fade">
                                      <p:cBhvr>
                                        <p:cTn id="26"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0" y="533400"/>
            <a:ext cx="1215974" cy="584775"/>
          </a:xfrm>
          <a:prstGeom prst="rect">
            <a:avLst/>
          </a:prstGeom>
        </p:spPr>
        <p:txBody>
          <a:bodyPr wrap="none">
            <a:spAutoFit/>
          </a:bodyPr>
          <a:lstStyle/>
          <a:p>
            <a:r>
              <a:rPr lang="en-US" sz="3200" b="1" dirty="0">
                <a:latin typeface="Times New Roman"/>
                <a:ea typeface="Times New Roman"/>
                <a:cs typeface="Times New Roman"/>
              </a:rPr>
              <a:t>Riser </a:t>
            </a:r>
            <a:endParaRPr lang="en-US" sz="3200" dirty="0">
              <a:effectLst/>
              <a:latin typeface="Arial"/>
              <a:ea typeface="Times New Roman"/>
            </a:endParaRPr>
          </a:p>
        </p:txBody>
      </p:sp>
      <p:sp>
        <p:nvSpPr>
          <p:cNvPr id="3" name="Rectangle 2"/>
          <p:cNvSpPr/>
          <p:nvPr/>
        </p:nvSpPr>
        <p:spPr>
          <a:xfrm>
            <a:off x="152400" y="1295400"/>
            <a:ext cx="8763000" cy="2246769"/>
          </a:xfrm>
          <a:prstGeom prst="rect">
            <a:avLst/>
          </a:prstGeom>
        </p:spPr>
        <p:txBody>
          <a:bodyPr wrap="square">
            <a:spAutoFit/>
          </a:bodyPr>
          <a:lstStyle/>
          <a:p>
            <a:pPr algn="just"/>
            <a:r>
              <a:rPr lang="en-US" sz="2800" dirty="0">
                <a:latin typeface="Times New Roman"/>
                <a:ea typeface="Times New Roman"/>
              </a:rPr>
              <a:t>Riser is a source of extra metal which flows from riser to mold cavity to compensate for shrinkage which takes place in the casting when it starts solidifying. Without a riser heavier parts of the casting will have shrinkage defects, either on the surface or internally. </a:t>
            </a:r>
            <a:endParaRPr lang="en-US" sz="2800" dirty="0">
              <a:effectLst/>
              <a:latin typeface="Arial"/>
              <a:ea typeface="Times New Roman"/>
            </a:endParaRPr>
          </a:p>
        </p:txBody>
      </p:sp>
      <p:sp>
        <p:nvSpPr>
          <p:cNvPr id="4" name="Rectangle 3"/>
          <p:cNvSpPr/>
          <p:nvPr/>
        </p:nvSpPr>
        <p:spPr>
          <a:xfrm>
            <a:off x="381000" y="4191000"/>
            <a:ext cx="8077200" cy="1077218"/>
          </a:xfrm>
          <a:prstGeom prst="rect">
            <a:avLst/>
          </a:prstGeom>
        </p:spPr>
        <p:txBody>
          <a:bodyPr wrap="square">
            <a:spAutoFit/>
          </a:bodyPr>
          <a:lstStyle/>
          <a:p>
            <a:pPr algn="just"/>
            <a:r>
              <a:rPr lang="en-US" sz="3200" b="1" dirty="0">
                <a:latin typeface="Times New Roman"/>
                <a:ea typeface="Times New Roman"/>
              </a:rPr>
              <a:t>Risers </a:t>
            </a:r>
            <a:r>
              <a:rPr lang="en-US" sz="3200" dirty="0">
                <a:latin typeface="Times New Roman"/>
                <a:ea typeface="Times New Roman"/>
              </a:rPr>
              <a:t>are known by </a:t>
            </a:r>
            <a:r>
              <a:rPr lang="en-US" sz="3200" u="sng" dirty="0">
                <a:latin typeface="Times New Roman"/>
                <a:ea typeface="Times New Roman"/>
              </a:rPr>
              <a:t>different names</a:t>
            </a:r>
            <a:r>
              <a:rPr lang="en-US" sz="3200" dirty="0">
                <a:latin typeface="Times New Roman"/>
                <a:ea typeface="Times New Roman"/>
              </a:rPr>
              <a:t> </a:t>
            </a:r>
            <a:r>
              <a:rPr lang="en-US" sz="3200" dirty="0" smtClean="0">
                <a:latin typeface="Times New Roman"/>
                <a:ea typeface="Times New Roman"/>
              </a:rPr>
              <a:t>as     </a:t>
            </a:r>
            <a:r>
              <a:rPr lang="en-US" sz="3200" b="1" dirty="0">
                <a:latin typeface="Times New Roman"/>
                <a:ea typeface="Times New Roman"/>
              </a:rPr>
              <a:t>metal reservoir, </a:t>
            </a:r>
            <a:r>
              <a:rPr lang="en-US" sz="3200" b="1" dirty="0" smtClean="0">
                <a:latin typeface="Times New Roman"/>
                <a:ea typeface="Times New Roman"/>
              </a:rPr>
              <a:t>    feeders</a:t>
            </a:r>
            <a:r>
              <a:rPr lang="en-US" sz="3200" dirty="0">
                <a:latin typeface="Times New Roman"/>
                <a:ea typeface="Times New Roman"/>
              </a:rPr>
              <a:t>, </a:t>
            </a:r>
            <a:r>
              <a:rPr lang="en-US" sz="3200" dirty="0" smtClean="0">
                <a:latin typeface="Times New Roman"/>
                <a:ea typeface="Times New Roman"/>
              </a:rPr>
              <a:t>or    </a:t>
            </a:r>
            <a:r>
              <a:rPr lang="en-US" sz="3200" b="1" dirty="0">
                <a:latin typeface="Times New Roman"/>
                <a:ea typeface="Times New Roman"/>
              </a:rPr>
              <a:t>headers.</a:t>
            </a:r>
            <a:endParaRPr lang="en-US" sz="3200" dirty="0">
              <a:effectLst/>
              <a:latin typeface="Arial"/>
              <a:ea typeface="Times New Roman"/>
            </a:endParaRPr>
          </a:p>
        </p:txBody>
      </p:sp>
    </p:spTree>
    <p:extLst>
      <p:ext uri="{BB962C8B-B14F-4D97-AF65-F5344CB8AC3E}">
        <p14:creationId xmlns:p14="http://schemas.microsoft.com/office/powerpoint/2010/main" val="32078992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par>
                                <p:cTn id="21" presetID="21" presetClass="entr" presetSubtype="1" fill="hold" grpId="0" nodeType="withEffect">
                                  <p:stCondLst>
                                    <p:cond delay="0"/>
                                  </p:stCondLst>
                                  <p:childTnLst>
                                    <p:set>
                                      <p:cBhvr>
                                        <p:cTn id="22" dur="1" fill="hold">
                                          <p:stCondLst>
                                            <p:cond delay="0"/>
                                          </p:stCondLst>
                                        </p:cTn>
                                        <p:tgtEl>
                                          <p:spTgt spid="3"/>
                                        </p:tgtEl>
                                        <p:attrNameLst>
                                          <p:attrName>style.visibility</p:attrName>
                                        </p:attrNameLst>
                                      </p:cBhvr>
                                      <p:to>
                                        <p:strVal val="visible"/>
                                      </p:to>
                                    </p:set>
                                    <p:animEffect transition="in" filter="wheel(1)">
                                      <p:cBhvr>
                                        <p:cTn id="23" dur="2000"/>
                                        <p:tgtEl>
                                          <p:spTgt spid="3"/>
                                        </p:tgtEl>
                                      </p:cBhvr>
                                    </p:animEffect>
                                  </p:childTnLst>
                                </p:cTn>
                              </p:par>
                              <p:par>
                                <p:cTn id="24" presetID="31" presetClass="entr" presetSubtype="0" fill="hold" grpId="0" nodeType="withEffect">
                                  <p:stCondLst>
                                    <p:cond delay="0"/>
                                  </p:stCondLst>
                                  <p:childTnLst>
                                    <p:set>
                                      <p:cBhvr>
                                        <p:cTn id="25" dur="1" fill="hold">
                                          <p:stCondLst>
                                            <p:cond delay="0"/>
                                          </p:stCondLst>
                                        </p:cTn>
                                        <p:tgtEl>
                                          <p:spTgt spid="4"/>
                                        </p:tgtEl>
                                        <p:attrNameLst>
                                          <p:attrName>style.visibility</p:attrName>
                                        </p:attrNameLst>
                                      </p:cBhvr>
                                      <p:to>
                                        <p:strVal val="visible"/>
                                      </p:to>
                                    </p:set>
                                    <p:anim calcmode="lin" valueType="num">
                                      <p:cBhvr>
                                        <p:cTn id="26" dur="2500" fill="hold"/>
                                        <p:tgtEl>
                                          <p:spTgt spid="4"/>
                                        </p:tgtEl>
                                        <p:attrNameLst>
                                          <p:attrName>ppt_w</p:attrName>
                                        </p:attrNameLst>
                                      </p:cBhvr>
                                      <p:tavLst>
                                        <p:tav tm="0">
                                          <p:val>
                                            <p:fltVal val="0"/>
                                          </p:val>
                                        </p:tav>
                                        <p:tav tm="100000">
                                          <p:val>
                                            <p:strVal val="#ppt_w"/>
                                          </p:val>
                                        </p:tav>
                                      </p:tavLst>
                                    </p:anim>
                                    <p:anim calcmode="lin" valueType="num">
                                      <p:cBhvr>
                                        <p:cTn id="27" dur="2500" fill="hold"/>
                                        <p:tgtEl>
                                          <p:spTgt spid="4"/>
                                        </p:tgtEl>
                                        <p:attrNameLst>
                                          <p:attrName>ppt_h</p:attrName>
                                        </p:attrNameLst>
                                      </p:cBhvr>
                                      <p:tavLst>
                                        <p:tav tm="0">
                                          <p:val>
                                            <p:fltVal val="0"/>
                                          </p:val>
                                        </p:tav>
                                        <p:tav tm="100000">
                                          <p:val>
                                            <p:strVal val="#ppt_h"/>
                                          </p:val>
                                        </p:tav>
                                      </p:tavLst>
                                    </p:anim>
                                    <p:anim calcmode="lin" valueType="num">
                                      <p:cBhvr>
                                        <p:cTn id="28" dur="2500" fill="hold"/>
                                        <p:tgtEl>
                                          <p:spTgt spid="4"/>
                                        </p:tgtEl>
                                        <p:attrNameLst>
                                          <p:attrName>style.rotation</p:attrName>
                                        </p:attrNameLst>
                                      </p:cBhvr>
                                      <p:tavLst>
                                        <p:tav tm="0">
                                          <p:val>
                                            <p:fltVal val="90"/>
                                          </p:val>
                                        </p:tav>
                                        <p:tav tm="100000">
                                          <p:val>
                                            <p:fltVal val="0"/>
                                          </p:val>
                                        </p:tav>
                                      </p:tavLst>
                                    </p:anim>
                                    <p:animEffect transition="in" filter="fade">
                                      <p:cBhvr>
                                        <p:cTn id="29" dur="2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325</TotalTime>
  <Words>894</Words>
  <Application>Microsoft Office PowerPoint</Application>
  <PresentationFormat>On-screen Show (4:3)</PresentationFormat>
  <Paragraphs>72</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Design Requirements of Risers</vt:lpstr>
      <vt:lpstr> Design Requirements of Risers</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samey</dc:creator>
  <cp:lastModifiedBy>samey</cp:lastModifiedBy>
  <cp:revision>15</cp:revision>
  <dcterms:created xsi:type="dcterms:W3CDTF">2006-08-16T00:00:00Z</dcterms:created>
  <dcterms:modified xsi:type="dcterms:W3CDTF">2015-04-13T05:52:49Z</dcterms:modified>
</cp:coreProperties>
</file>