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2" r:id="rId8"/>
    <p:sldId id="264" r:id="rId9"/>
    <p:sldId id="265" r:id="rId10"/>
    <p:sldId id="266" r:id="rId11"/>
    <p:sldId id="267"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4751" y="457200"/>
            <a:ext cx="2747868" cy="584775"/>
          </a:xfrm>
          <a:prstGeom prst="rect">
            <a:avLst/>
          </a:prstGeom>
        </p:spPr>
        <p:txBody>
          <a:bodyPr wrap="none">
            <a:spAutoFit/>
          </a:bodyPr>
          <a:lstStyle/>
          <a:p>
            <a:pPr algn="ctr"/>
            <a:r>
              <a:rPr lang="en-US" sz="3200" b="1" dirty="0">
                <a:latin typeface="Times New Roman"/>
                <a:ea typeface="Times New Roman"/>
              </a:rPr>
              <a:t>Gating System</a:t>
            </a:r>
            <a:endParaRPr lang="en-US" sz="3200" dirty="0">
              <a:effectLst/>
              <a:latin typeface="Arial"/>
              <a:ea typeface="Times New Roman"/>
            </a:endParaRPr>
          </a:p>
        </p:txBody>
      </p:sp>
      <p:sp>
        <p:nvSpPr>
          <p:cNvPr id="3" name="Rectangle 2"/>
          <p:cNvSpPr/>
          <p:nvPr/>
        </p:nvSpPr>
        <p:spPr>
          <a:xfrm>
            <a:off x="0" y="1098054"/>
            <a:ext cx="8763000" cy="2308324"/>
          </a:xfrm>
          <a:prstGeom prst="rect">
            <a:avLst/>
          </a:prstGeom>
        </p:spPr>
        <p:txBody>
          <a:bodyPr wrap="square">
            <a:spAutoFit/>
          </a:bodyPr>
          <a:lstStyle/>
          <a:p>
            <a:pPr algn="just"/>
            <a:r>
              <a:rPr lang="en-US" sz="2400" dirty="0">
                <a:latin typeface="Times New Roman"/>
                <a:ea typeface="Times New Roman"/>
              </a:rPr>
              <a:t>The assembly of channels which facilitates the molten metal to enter into the mold cavity is called the gating system (</a:t>
            </a:r>
            <a:r>
              <a:rPr lang="en-US" sz="2400" b="1" u="sng" dirty="0">
                <a:latin typeface="Times New Roman"/>
                <a:ea typeface="Times New Roman"/>
                <a:cs typeface="Times New Roman"/>
              </a:rPr>
              <a:t>Figure 17</a:t>
            </a:r>
            <a:r>
              <a:rPr lang="en-US" sz="2400" dirty="0">
                <a:latin typeface="Times New Roman"/>
                <a:ea typeface="Times New Roman"/>
              </a:rPr>
              <a:t>). Alternatively, the gating system refers to all passage ways through which molten metal passes to enter into the mold cavity. The nomenclature of gating system depends upon the function of different channels which they perform.</a:t>
            </a:r>
            <a:endParaRPr lang="en-US" sz="2400" dirty="0">
              <a:effectLst/>
              <a:latin typeface="Arial"/>
              <a:ea typeface="Times New Roman"/>
            </a:endParaRPr>
          </a:p>
        </p:txBody>
      </p:sp>
      <p:sp>
        <p:nvSpPr>
          <p:cNvPr id="4" name="Rectangle 3"/>
          <p:cNvSpPr/>
          <p:nvPr/>
        </p:nvSpPr>
        <p:spPr>
          <a:xfrm>
            <a:off x="22860" y="4091939"/>
            <a:ext cx="3406140" cy="1623008"/>
          </a:xfrm>
          <a:prstGeom prst="rect">
            <a:avLst/>
          </a:prstGeom>
        </p:spPr>
        <p:txBody>
          <a:bodyPr wrap="square">
            <a:spAutoFit/>
          </a:bodyPr>
          <a:lstStyle/>
          <a:p>
            <a:pPr marL="342900" lvl="0" indent="-342900" algn="just">
              <a:lnSpc>
                <a:spcPct val="115000"/>
              </a:lnSpc>
              <a:spcAft>
                <a:spcPts val="1000"/>
              </a:spcAft>
              <a:buSzPts val="1000"/>
              <a:buFont typeface="Symbol"/>
              <a:buChar char=""/>
              <a:tabLst>
                <a:tab pos="457200" algn="l"/>
              </a:tabLst>
            </a:pPr>
            <a:r>
              <a:rPr lang="en-US" sz="2400" dirty="0">
                <a:latin typeface="Times New Roman"/>
                <a:ea typeface="Times New Roman"/>
                <a:cs typeface="Arial"/>
              </a:rPr>
              <a:t>Down gates or </a:t>
            </a:r>
            <a:r>
              <a:rPr lang="en-US" sz="2400" dirty="0" err="1">
                <a:latin typeface="Times New Roman"/>
                <a:ea typeface="Times New Roman"/>
                <a:cs typeface="Arial"/>
              </a:rPr>
              <a:t>sprue</a:t>
            </a:r>
            <a:r>
              <a:rPr lang="en-US" sz="2400" dirty="0">
                <a:latin typeface="Times New Roman"/>
                <a:ea typeface="Times New Roman"/>
                <a:cs typeface="Arial"/>
              </a:rPr>
              <a:t> </a:t>
            </a:r>
            <a:endParaRPr lang="en-US" sz="2400" dirty="0">
              <a:ea typeface="Times New Roman"/>
              <a:cs typeface="Arial"/>
            </a:endParaRPr>
          </a:p>
          <a:p>
            <a:pPr marL="342900" lvl="0" indent="-342900" algn="just">
              <a:lnSpc>
                <a:spcPct val="115000"/>
              </a:lnSpc>
              <a:spcAft>
                <a:spcPts val="1000"/>
              </a:spcAft>
              <a:buSzPts val="1000"/>
              <a:buFont typeface="Symbol"/>
              <a:buChar char=""/>
              <a:tabLst>
                <a:tab pos="457200" algn="l"/>
              </a:tabLst>
            </a:pPr>
            <a:r>
              <a:rPr lang="en-US" sz="2400" dirty="0">
                <a:latin typeface="Times New Roman"/>
                <a:ea typeface="Times New Roman"/>
                <a:cs typeface="Arial"/>
              </a:rPr>
              <a:t>Cross gates or runners </a:t>
            </a:r>
            <a:endParaRPr lang="en-US" sz="2400" dirty="0">
              <a:ea typeface="Times New Roman"/>
              <a:cs typeface="Arial"/>
            </a:endParaRPr>
          </a:p>
          <a:p>
            <a:pPr marL="342900" lvl="0" indent="-342900" algn="just">
              <a:lnSpc>
                <a:spcPct val="115000"/>
              </a:lnSpc>
              <a:spcAft>
                <a:spcPts val="1000"/>
              </a:spcAft>
              <a:buSzPts val="1000"/>
              <a:buFont typeface="Symbol"/>
              <a:buChar char=""/>
              <a:tabLst>
                <a:tab pos="457200" algn="l"/>
              </a:tabLst>
            </a:pPr>
            <a:r>
              <a:rPr lang="en-US" sz="2400" dirty="0" err="1">
                <a:latin typeface="Times New Roman"/>
                <a:ea typeface="Times New Roman"/>
                <a:cs typeface="Arial"/>
              </a:rPr>
              <a:t>Ingates</a:t>
            </a:r>
            <a:r>
              <a:rPr lang="en-US" sz="2400" dirty="0">
                <a:latin typeface="Times New Roman"/>
                <a:ea typeface="Times New Roman"/>
                <a:cs typeface="Arial"/>
              </a:rPr>
              <a:t> or gates </a:t>
            </a:r>
            <a:endParaRPr lang="en-US" sz="2400" dirty="0">
              <a:ea typeface="Times New Roman"/>
              <a:cs typeface="Arial"/>
            </a:endParaRPr>
          </a:p>
        </p:txBody>
      </p:sp>
      <p:pic>
        <p:nvPicPr>
          <p:cNvPr id="5" name="صورة 3"/>
          <p:cNvPicPr/>
          <p:nvPr/>
        </p:nvPicPr>
        <p:blipFill>
          <a:blip r:embed="rId2"/>
          <a:srcRect t="4822" b="3564"/>
          <a:stretch>
            <a:fillRect/>
          </a:stretch>
        </p:blipFill>
        <p:spPr bwMode="auto">
          <a:xfrm>
            <a:off x="3657600" y="3406378"/>
            <a:ext cx="4991779" cy="3223021"/>
          </a:xfrm>
          <a:prstGeom prst="rect">
            <a:avLst/>
          </a:prstGeom>
          <a:noFill/>
          <a:ln w="9525">
            <a:noFill/>
            <a:miter lim="800000"/>
            <a:headEnd/>
            <a:tailEnd/>
          </a:ln>
        </p:spPr>
      </p:pic>
    </p:spTree>
    <p:extLst>
      <p:ext uri="{BB962C8B-B14F-4D97-AF65-F5344CB8AC3E}">
        <p14:creationId xmlns:p14="http://schemas.microsoft.com/office/powerpoint/2010/main" val="25593917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0" fill="hold"/>
                                        <p:tgtEl>
                                          <p:spTgt spid="5"/>
                                        </p:tgtEl>
                                        <p:attrNameLst>
                                          <p:attrName>ppt_x</p:attrName>
                                        </p:attrNameLst>
                                      </p:cBhvr>
                                      <p:tavLst>
                                        <p:tav tm="0">
                                          <p:val>
                                            <p:strVal val="#ppt_x"/>
                                          </p:val>
                                        </p:tav>
                                        <p:tav tm="100000">
                                          <p:val>
                                            <p:strVal val="#ppt_x"/>
                                          </p:val>
                                        </p:tav>
                                      </p:tavLst>
                                    </p:anim>
                                    <p:anim calcmode="lin" valueType="num">
                                      <p:cBhvr additive="base">
                                        <p:cTn id="16" dur="50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7000" fill="hold"/>
                                        <p:tgtEl>
                                          <p:spTgt spid="4"/>
                                        </p:tgtEl>
                                        <p:attrNameLst>
                                          <p:attrName>ppt_x</p:attrName>
                                        </p:attrNameLst>
                                      </p:cBhvr>
                                      <p:tavLst>
                                        <p:tav tm="0">
                                          <p:val>
                                            <p:strVal val="#ppt_x"/>
                                          </p:val>
                                        </p:tav>
                                        <p:tav tm="100000">
                                          <p:val>
                                            <p:strVal val="#ppt_x"/>
                                          </p:val>
                                        </p:tav>
                                      </p:tavLst>
                                    </p:anim>
                                    <p:anim calcmode="lin" valueType="num">
                                      <p:cBhvr additive="base">
                                        <p:cTn id="20" dur="7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 y="381000"/>
            <a:ext cx="8534400" cy="2665730"/>
          </a:xfrm>
          <a:prstGeom prst="rect">
            <a:avLst/>
          </a:prstGeom>
        </p:spPr>
        <p:txBody>
          <a:bodyPr wrap="square">
            <a:spAutoFit/>
          </a:bodyPr>
          <a:lstStyle/>
          <a:p>
            <a:pPr algn="just"/>
            <a:r>
              <a:rPr lang="en-US" sz="2800" dirty="0">
                <a:latin typeface="Times New Roman"/>
                <a:ea typeface="Times New Roman"/>
              </a:rPr>
              <a:t>Shrinkage in a mold, from the time of pouring to final casting, occurs in three stages. </a:t>
            </a:r>
            <a:endParaRPr lang="en-US" sz="2800" dirty="0">
              <a:latin typeface="Arial"/>
              <a:ea typeface="Times New Roman"/>
            </a:endParaRPr>
          </a:p>
          <a:p>
            <a:pPr marL="342900" lvl="0" indent="-342900" algn="just">
              <a:lnSpc>
                <a:spcPct val="115000"/>
              </a:lnSpc>
              <a:spcAft>
                <a:spcPts val="1000"/>
              </a:spcAft>
              <a:buFont typeface="+mj-lt"/>
              <a:buAutoNum type="arabicPeriod"/>
              <a:tabLst>
                <a:tab pos="457200" algn="l"/>
              </a:tabLst>
            </a:pPr>
            <a:r>
              <a:rPr lang="en-US" sz="2800" dirty="0">
                <a:latin typeface="Times New Roman"/>
                <a:ea typeface="Times New Roman"/>
                <a:cs typeface="Arial"/>
              </a:rPr>
              <a:t>during the liquid state </a:t>
            </a:r>
            <a:endParaRPr lang="en-US" sz="2800" dirty="0">
              <a:ea typeface="Times New Roman"/>
              <a:cs typeface="Arial"/>
            </a:endParaRPr>
          </a:p>
          <a:p>
            <a:pPr marL="342900" lvl="0" indent="-342900" algn="just">
              <a:lnSpc>
                <a:spcPct val="115000"/>
              </a:lnSpc>
              <a:spcAft>
                <a:spcPts val="1000"/>
              </a:spcAft>
              <a:buFont typeface="+mj-lt"/>
              <a:buAutoNum type="arabicPeriod"/>
              <a:tabLst>
                <a:tab pos="457200" algn="l"/>
              </a:tabLst>
            </a:pPr>
            <a:r>
              <a:rPr lang="en-US" sz="2800" dirty="0">
                <a:latin typeface="Times New Roman"/>
                <a:ea typeface="Times New Roman"/>
                <a:cs typeface="Arial"/>
              </a:rPr>
              <a:t>during the transformation from liquid to solid </a:t>
            </a:r>
            <a:endParaRPr lang="en-US" sz="2800" dirty="0">
              <a:ea typeface="Times New Roman"/>
              <a:cs typeface="Arial"/>
            </a:endParaRPr>
          </a:p>
          <a:p>
            <a:pPr marL="342900" lvl="0" indent="-342900" algn="just">
              <a:lnSpc>
                <a:spcPct val="115000"/>
              </a:lnSpc>
              <a:spcAft>
                <a:spcPts val="1000"/>
              </a:spcAft>
              <a:buFont typeface="+mj-lt"/>
              <a:buAutoNum type="arabicPeriod"/>
              <a:tabLst>
                <a:tab pos="457200" algn="l"/>
              </a:tabLst>
            </a:pPr>
            <a:r>
              <a:rPr lang="en-US" sz="2800" dirty="0">
                <a:latin typeface="Times New Roman"/>
                <a:ea typeface="Times New Roman"/>
                <a:cs typeface="Arial"/>
              </a:rPr>
              <a:t>during the solid state </a:t>
            </a:r>
            <a:endParaRPr lang="en-US" sz="2800" dirty="0">
              <a:ea typeface="Times New Roman"/>
              <a:cs typeface="Arial"/>
            </a:endParaRPr>
          </a:p>
        </p:txBody>
      </p:sp>
      <p:sp>
        <p:nvSpPr>
          <p:cNvPr id="3" name="Rectangle 2"/>
          <p:cNvSpPr/>
          <p:nvPr/>
        </p:nvSpPr>
        <p:spPr>
          <a:xfrm>
            <a:off x="281940" y="3440698"/>
            <a:ext cx="8534400" cy="2677656"/>
          </a:xfrm>
          <a:prstGeom prst="rect">
            <a:avLst/>
          </a:prstGeom>
        </p:spPr>
        <p:txBody>
          <a:bodyPr wrap="square">
            <a:spAutoFit/>
          </a:bodyPr>
          <a:lstStyle/>
          <a:p>
            <a:pPr algn="just"/>
            <a:r>
              <a:rPr lang="en-US" sz="2800" dirty="0">
                <a:latin typeface="Times New Roman"/>
                <a:ea typeface="Times New Roman"/>
              </a:rPr>
              <a:t>First type of shrinkage is being compensated by the feeders or the gating system. For the second type of shrinkage risers are required. Risers are normally placed at that portion of the casting which is last to freeze. A riser must stay in liquid state at least as long as the casting and must be able to feed the casting during this time. </a:t>
            </a:r>
            <a:endParaRPr lang="en-US" sz="2800" dirty="0">
              <a:effectLst/>
              <a:latin typeface="Arial"/>
              <a:ea typeface="Times New Roman"/>
            </a:endParaRPr>
          </a:p>
        </p:txBody>
      </p:sp>
    </p:spTree>
    <p:extLst>
      <p:ext uri="{BB962C8B-B14F-4D97-AF65-F5344CB8AC3E}">
        <p14:creationId xmlns:p14="http://schemas.microsoft.com/office/powerpoint/2010/main" val="1753585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par>
                                <p:cTn id="10" presetID="2" presetClass="entr" presetSubtype="2"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20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3" dur="2000" fill="hold"/>
                                        <p:tgtEl>
                                          <p:spTgt spid="2">
                                            <p:txEl>
                                              <p:pRg st="1" end="1"/>
                                            </p:txEl>
                                          </p:spTgt>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 calcmode="lin" valueType="num">
                                      <p:cBhvr additive="base">
                                        <p:cTn id="16" dur="40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17" dur="4000" fill="hold"/>
                                        <p:tgtEl>
                                          <p:spTgt spid="2">
                                            <p:txEl>
                                              <p:pRg st="2" end="2"/>
                                            </p:txEl>
                                          </p:spTgt>
                                        </p:tgtEl>
                                        <p:attrNameLst>
                                          <p:attrName>ppt_y</p:attrName>
                                        </p:attrNameLst>
                                      </p:cBhvr>
                                      <p:tavLst>
                                        <p:tav tm="0">
                                          <p:val>
                                            <p:strVal val="#ppt_y"/>
                                          </p:val>
                                        </p:tav>
                                        <p:tav tm="100000">
                                          <p:val>
                                            <p:strVal val="#ppt_y"/>
                                          </p:val>
                                        </p:tav>
                                      </p:tavLst>
                                    </p:anim>
                                  </p:childTnLst>
                                </p:cTn>
                              </p:par>
                              <p:par>
                                <p:cTn id="18" presetID="2" presetClass="entr" presetSubtype="2"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 calcmode="lin" valueType="num">
                                      <p:cBhvr additive="base">
                                        <p:cTn id="20" dur="60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1" dur="6000" fill="hold"/>
                                        <p:tgtEl>
                                          <p:spTgt spid="2">
                                            <p:txEl>
                                              <p:pRg st="3" end="3"/>
                                            </p:txEl>
                                          </p:spTgt>
                                        </p:tgtEl>
                                        <p:attrNameLst>
                                          <p:attrName>ppt_y</p:attrName>
                                        </p:attrNameLst>
                                      </p:cBhvr>
                                      <p:tavLst>
                                        <p:tav tm="0">
                                          <p:val>
                                            <p:strVal val="#ppt_y"/>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10500" fill="hold"/>
                                        <p:tgtEl>
                                          <p:spTgt spid="3"/>
                                        </p:tgtEl>
                                        <p:attrNameLst>
                                          <p:attrName>ppt_x</p:attrName>
                                        </p:attrNameLst>
                                      </p:cBhvr>
                                      <p:tavLst>
                                        <p:tav tm="0">
                                          <p:val>
                                            <p:strVal val="#ppt_x"/>
                                          </p:val>
                                        </p:tav>
                                        <p:tav tm="100000">
                                          <p:val>
                                            <p:strVal val="#ppt_x"/>
                                          </p:val>
                                        </p:tav>
                                      </p:tavLst>
                                    </p:anim>
                                    <p:anim calcmode="lin" valueType="num">
                                      <p:cBhvr additive="base">
                                        <p:cTn id="25" dur="10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6320" y="507414"/>
            <a:ext cx="4095993" cy="646331"/>
          </a:xfrm>
          <a:prstGeom prst="rect">
            <a:avLst/>
          </a:prstGeom>
        </p:spPr>
        <p:txBody>
          <a:bodyPr wrap="none">
            <a:spAutoFit/>
          </a:bodyPr>
          <a:lstStyle/>
          <a:p>
            <a:r>
              <a:rPr lang="en-US" sz="3600" b="1" dirty="0">
                <a:latin typeface="Times New Roman"/>
                <a:ea typeface="Times New Roman"/>
                <a:cs typeface="Times New Roman"/>
              </a:rPr>
              <a:t> Functions of Risers</a:t>
            </a:r>
            <a:endParaRPr lang="en-US" sz="3600" dirty="0"/>
          </a:p>
        </p:txBody>
      </p:sp>
      <p:sp>
        <p:nvSpPr>
          <p:cNvPr id="3" name="Rectangle 2"/>
          <p:cNvSpPr/>
          <p:nvPr/>
        </p:nvSpPr>
        <p:spPr>
          <a:xfrm>
            <a:off x="228600" y="1981200"/>
            <a:ext cx="8610600" cy="4533613"/>
          </a:xfrm>
          <a:prstGeom prst="rect">
            <a:avLst/>
          </a:prstGeom>
        </p:spPr>
        <p:txBody>
          <a:bodyPr wrap="square">
            <a:spAutoFit/>
          </a:bodyPr>
          <a:lstStyle/>
          <a:p>
            <a:pPr marL="342900" lvl="0" indent="-342900">
              <a:lnSpc>
                <a:spcPct val="115000"/>
              </a:lnSpc>
              <a:spcAft>
                <a:spcPts val="1000"/>
              </a:spcAft>
              <a:buSzPts val="1000"/>
              <a:buFont typeface="Symbol"/>
              <a:buChar char=""/>
              <a:tabLst>
                <a:tab pos="457200" algn="l"/>
              </a:tabLst>
            </a:pPr>
            <a:r>
              <a:rPr lang="en-US" sz="3200" dirty="0">
                <a:latin typeface="Times New Roman"/>
                <a:ea typeface="Times New Roman"/>
                <a:cs typeface="Arial"/>
              </a:rPr>
              <a:t>Provide extra metal to compensate for the volumetric shrinkage </a:t>
            </a:r>
            <a:endParaRPr lang="en-US" sz="3200" dirty="0">
              <a:ea typeface="Times New Roman"/>
              <a:cs typeface="Arial"/>
            </a:endParaRPr>
          </a:p>
          <a:p>
            <a:pPr marL="342900" lvl="0" indent="-342900">
              <a:lnSpc>
                <a:spcPct val="115000"/>
              </a:lnSpc>
              <a:spcAft>
                <a:spcPts val="1000"/>
              </a:spcAft>
              <a:buSzPts val="1000"/>
              <a:buFont typeface="Symbol"/>
              <a:buChar char=""/>
              <a:tabLst>
                <a:tab pos="457200" algn="l"/>
              </a:tabLst>
            </a:pPr>
            <a:endParaRPr lang="en-US" sz="3200" dirty="0" smtClean="0">
              <a:latin typeface="Times New Roman"/>
              <a:ea typeface="Times New Roman"/>
              <a:cs typeface="Arial"/>
            </a:endParaRPr>
          </a:p>
          <a:p>
            <a:pPr marL="342900" lvl="0" indent="-342900">
              <a:lnSpc>
                <a:spcPct val="115000"/>
              </a:lnSpc>
              <a:spcAft>
                <a:spcPts val="1000"/>
              </a:spcAft>
              <a:buSzPts val="1000"/>
              <a:buFont typeface="Symbol"/>
              <a:buChar char=""/>
              <a:tabLst>
                <a:tab pos="457200" algn="l"/>
              </a:tabLst>
            </a:pPr>
            <a:r>
              <a:rPr lang="en-US" sz="3200" dirty="0" smtClean="0">
                <a:latin typeface="Times New Roman"/>
                <a:ea typeface="Times New Roman"/>
                <a:cs typeface="Arial"/>
              </a:rPr>
              <a:t>Allow </a:t>
            </a:r>
            <a:r>
              <a:rPr lang="en-US" sz="3200" dirty="0">
                <a:latin typeface="Times New Roman"/>
                <a:ea typeface="Times New Roman"/>
                <a:cs typeface="Arial"/>
              </a:rPr>
              <a:t>mold gases to escape </a:t>
            </a:r>
            <a:endParaRPr lang="en-US" sz="3200" dirty="0">
              <a:ea typeface="Times New Roman"/>
              <a:cs typeface="Arial"/>
            </a:endParaRPr>
          </a:p>
          <a:p>
            <a:pPr marL="342900" lvl="0" indent="-342900">
              <a:lnSpc>
                <a:spcPct val="115000"/>
              </a:lnSpc>
              <a:spcAft>
                <a:spcPts val="1000"/>
              </a:spcAft>
              <a:buSzPts val="1000"/>
              <a:buFont typeface="Symbol"/>
              <a:buChar char=""/>
              <a:tabLst>
                <a:tab pos="457200" algn="l"/>
              </a:tabLst>
            </a:pPr>
            <a:endParaRPr lang="en-US" sz="3200" dirty="0" smtClean="0">
              <a:latin typeface="Times New Roman"/>
              <a:ea typeface="Times New Roman"/>
              <a:cs typeface="Arial"/>
            </a:endParaRPr>
          </a:p>
          <a:p>
            <a:pPr marL="342900" lvl="0" indent="-342900">
              <a:lnSpc>
                <a:spcPct val="115000"/>
              </a:lnSpc>
              <a:spcAft>
                <a:spcPts val="1000"/>
              </a:spcAft>
              <a:buSzPts val="1000"/>
              <a:buFont typeface="Symbol"/>
              <a:buChar char=""/>
              <a:tabLst>
                <a:tab pos="457200" algn="l"/>
              </a:tabLst>
            </a:pPr>
            <a:r>
              <a:rPr lang="en-US" sz="3200" dirty="0" smtClean="0">
                <a:latin typeface="Times New Roman"/>
                <a:ea typeface="Times New Roman"/>
                <a:cs typeface="Arial"/>
              </a:rPr>
              <a:t>Provide </a:t>
            </a:r>
            <a:r>
              <a:rPr lang="en-US" sz="3200" dirty="0">
                <a:latin typeface="Times New Roman"/>
                <a:ea typeface="Times New Roman"/>
                <a:cs typeface="Arial"/>
              </a:rPr>
              <a:t>extra metal pressure on the solidifying mold to reproduce mold details more exact </a:t>
            </a:r>
            <a:endParaRPr lang="en-US" sz="3200" dirty="0">
              <a:ea typeface="Times New Roman"/>
              <a:cs typeface="Arial"/>
            </a:endParaRPr>
          </a:p>
        </p:txBody>
      </p:sp>
    </p:spTree>
    <p:extLst>
      <p:ext uri="{BB962C8B-B14F-4D97-AF65-F5344CB8AC3E}">
        <p14:creationId xmlns:p14="http://schemas.microsoft.com/office/powerpoint/2010/main" val="1187849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2" presetClass="entr" presetSubtype="8" fill="hold"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7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1750" fill="hold"/>
                                        <p:tgtEl>
                                          <p:spTgt spid="3">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375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7" dur="3750" fill="hold"/>
                                        <p:tgtEl>
                                          <p:spTgt spid="3">
                                            <p:txEl>
                                              <p:pRg st="2" end="2"/>
                                            </p:txEl>
                                          </p:spTgt>
                                        </p:tgtEl>
                                        <p:attrNameLst>
                                          <p:attrName>ppt_y</p:attrName>
                                        </p:attrNameLst>
                                      </p:cBhvr>
                                      <p:tavLst>
                                        <p:tav tm="0">
                                          <p:val>
                                            <p:strVal val="#ppt_y"/>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additive="base">
                                        <p:cTn id="20"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1"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wrap="none">
            <a:spAutoFit/>
          </a:bodyPr>
          <a:lstStyle/>
          <a:p>
            <a:r>
              <a:rPr lang="en-US" sz="3600" b="1" dirty="0">
                <a:latin typeface="Times New Roman"/>
                <a:ea typeface="Times New Roman"/>
                <a:cs typeface="Times New Roman"/>
              </a:rPr>
              <a:t> Design Requirements of Risers</a:t>
            </a:r>
            <a:endParaRPr lang="en-US" sz="3600" dirty="0"/>
          </a:p>
        </p:txBody>
      </p:sp>
      <p:sp>
        <p:nvSpPr>
          <p:cNvPr id="5" name="Content Placeholder 4"/>
          <p:cNvSpPr>
            <a:spLocks noGrp="1"/>
          </p:cNvSpPr>
          <p:nvPr>
            <p:ph idx="1"/>
          </p:nvPr>
        </p:nvSpPr>
        <p:spPr>
          <a:xfrm>
            <a:off x="457200" y="1600200"/>
            <a:ext cx="8229600" cy="5447260"/>
          </a:xfrm>
          <a:prstGeom prst="rect">
            <a:avLst/>
          </a:prstGeom>
        </p:spPr>
        <p:txBody>
          <a:bodyPr wrap="square">
            <a:spAutoFit/>
          </a:bodyPr>
          <a:lstStyle/>
          <a:p>
            <a:pPr algn="just">
              <a:lnSpc>
                <a:spcPct val="115000"/>
              </a:lnSpc>
              <a:spcAft>
                <a:spcPts val="1000"/>
              </a:spcAft>
              <a:buFont typeface="+mj-lt"/>
              <a:buAutoNum type="arabicPeriod"/>
              <a:tabLst>
                <a:tab pos="457200" algn="l"/>
              </a:tabLst>
            </a:pPr>
            <a:r>
              <a:rPr lang="en-US" sz="2800" b="1" dirty="0">
                <a:latin typeface="Times New Roman"/>
                <a:ea typeface="Times New Roman"/>
                <a:cs typeface="Arial"/>
              </a:rPr>
              <a:t>Riser size</a:t>
            </a:r>
            <a:r>
              <a:rPr lang="en-US" sz="2800" dirty="0">
                <a:latin typeface="Times New Roman"/>
                <a:ea typeface="Times New Roman"/>
                <a:cs typeface="Arial"/>
              </a:rPr>
              <a:t>: For a sound casting riser must be last to freeze. The ratio of (volume / surface area)</a:t>
            </a:r>
            <a:r>
              <a:rPr lang="en-US" sz="2800" baseline="30000" dirty="0">
                <a:latin typeface="Times New Roman"/>
                <a:ea typeface="Times New Roman"/>
                <a:cs typeface="Arial"/>
              </a:rPr>
              <a:t>2</a:t>
            </a:r>
            <a:r>
              <a:rPr lang="en-US" sz="2800" dirty="0">
                <a:latin typeface="Times New Roman"/>
                <a:ea typeface="Times New Roman"/>
                <a:cs typeface="Arial"/>
              </a:rPr>
              <a:t> of the riser must be greater than that of the casting. However,  when  this condition does not meet the metal in the riser can be kept in liquid state by heating it externally or using exothermic materials in the risers</a:t>
            </a:r>
            <a:r>
              <a:rPr lang="en-US" sz="2800" dirty="0" smtClean="0">
                <a:latin typeface="Times New Roman"/>
                <a:ea typeface="Times New Roman"/>
                <a:cs typeface="Arial"/>
              </a:rPr>
              <a:t>.</a:t>
            </a:r>
            <a:r>
              <a:rPr lang="en-US" sz="2800" dirty="0"/>
              <a:t> </a:t>
            </a:r>
            <a:r>
              <a:rPr lang="en-US" sz="2800" dirty="0" smtClean="0"/>
              <a:t>  </a:t>
            </a:r>
            <a:r>
              <a:rPr lang="en-US" sz="2800" b="1" dirty="0" smtClean="0"/>
              <a:t>(</a:t>
            </a:r>
            <a:r>
              <a:rPr lang="en-US" sz="2800" b="1" dirty="0"/>
              <a:t>volume / surface area)</a:t>
            </a:r>
            <a:r>
              <a:rPr lang="en-US" sz="2800" b="1" baseline="30000" dirty="0"/>
              <a:t> 2</a:t>
            </a:r>
            <a:r>
              <a:rPr lang="en-US" sz="2800" b="1" dirty="0"/>
              <a:t> of the riser </a:t>
            </a:r>
            <a:r>
              <a:rPr lang="en-US" sz="2800" b="1" dirty="0" smtClean="0"/>
              <a:t>˃ (</a:t>
            </a:r>
            <a:r>
              <a:rPr lang="en-US" sz="2800" b="1" dirty="0"/>
              <a:t>volume / surface area)</a:t>
            </a:r>
            <a:r>
              <a:rPr lang="en-US" sz="2800" b="1" baseline="30000" dirty="0"/>
              <a:t> 2</a:t>
            </a:r>
            <a:r>
              <a:rPr lang="en-US" sz="2800" b="1" dirty="0"/>
              <a:t> of the casting</a:t>
            </a:r>
          </a:p>
          <a:p>
            <a:pPr algn="just">
              <a:lnSpc>
                <a:spcPct val="115000"/>
              </a:lnSpc>
              <a:spcAft>
                <a:spcPts val="1000"/>
              </a:spcAft>
              <a:buFont typeface="+mj-lt"/>
              <a:buAutoNum type="arabicPeriod"/>
              <a:tabLst>
                <a:tab pos="457200" algn="l"/>
              </a:tabLst>
            </a:pPr>
            <a:endParaRPr lang="en-US" sz="2800" dirty="0" smtClean="0">
              <a:latin typeface="Times New Roman"/>
              <a:ea typeface="Times New Roman"/>
              <a:cs typeface="Arial"/>
            </a:endParaRPr>
          </a:p>
          <a:p>
            <a:pPr marL="342900" lvl="0" indent="-342900" algn="just">
              <a:lnSpc>
                <a:spcPct val="115000"/>
              </a:lnSpc>
              <a:spcAft>
                <a:spcPts val="1000"/>
              </a:spcAft>
              <a:buFont typeface="+mj-lt"/>
              <a:buAutoNum type="arabicPeriod"/>
              <a:tabLst>
                <a:tab pos="457200" algn="l"/>
              </a:tabLst>
            </a:pPr>
            <a:endParaRPr lang="en-US" sz="2800" dirty="0">
              <a:ea typeface="Times New Roman"/>
              <a:cs typeface="Arial"/>
            </a:endParaRPr>
          </a:p>
        </p:txBody>
      </p:sp>
      <p:sp>
        <p:nvSpPr>
          <p:cNvPr id="6" name="Oval 5"/>
          <p:cNvSpPr/>
          <p:nvPr/>
        </p:nvSpPr>
        <p:spPr>
          <a:xfrm>
            <a:off x="274320" y="1737360"/>
            <a:ext cx="502920" cy="243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39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8)">
                                      <p:cBhvr>
                                        <p:cTn id="7" dur="2000"/>
                                        <p:tgtEl>
                                          <p:spTgt spid="4"/>
                                        </p:tgtEl>
                                      </p:cBhvr>
                                    </p:animEffect>
                                  </p:childTnLst>
                                </p:cTn>
                              </p:par>
                              <p:par>
                                <p:cTn id="8" presetID="26" presetClass="entr" presetSubtype="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down)">
                                      <p:cBhvr>
                                        <p:cTn id="10" dur="870">
                                          <p:stCondLst>
                                            <p:cond delay="0"/>
                                          </p:stCondLst>
                                        </p:cTn>
                                        <p:tgtEl>
                                          <p:spTgt spid="5">
                                            <p:txEl>
                                              <p:pRg st="0" end="0"/>
                                            </p:txEl>
                                          </p:spTgt>
                                        </p:tgtEl>
                                      </p:cBhvr>
                                    </p:animEffect>
                                    <p:anim calcmode="lin" valueType="num">
                                      <p:cBhvr>
                                        <p:cTn id="11" dur="2733"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12" dur="996"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3" dur="996" tmFilter="0, 0; 0.125,0.2665; 0.25,0.4; 0.375,0.465; 0.5,0.5;  0.625,0.535; 0.75,0.6; 0.875,0.7335; 1,1">
                                          <p:stCondLst>
                                            <p:cond delay="996"/>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4" dur="498" tmFilter="0, 0; 0.125,0.2665; 0.25,0.4; 0.375,0.465; 0.5,0.5;  0.625,0.535; 0.75,0.6; 0.875,0.7335; 1,1">
                                          <p:stCondLst>
                                            <p:cond delay="1986"/>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5" dur="246" tmFilter="0, 0; 0.125,0.2665; 0.25,0.4; 0.375,0.465; 0.5,0.5;  0.625,0.535; 0.75,0.6; 0.875,0.7335; 1,1">
                                          <p:stCondLst>
                                            <p:cond delay="2484"/>
                                          </p:stCondLst>
                                        </p:cTn>
                                        <p:tgtEl>
                                          <p:spTgt spid="5">
                                            <p:txEl>
                                              <p:pRg st="0" end="0"/>
                                            </p:txEl>
                                          </p:spTgt>
                                        </p:tgtEl>
                                        <p:attrNameLst>
                                          <p:attrName>ppt_y</p:attrName>
                                        </p:attrNameLst>
                                      </p:cBhvr>
                                      <p:tavLst>
                                        <p:tav tm="0" fmla="#ppt_y-sin(pi*$)/81">
                                          <p:val>
                                            <p:fltVal val="0"/>
                                          </p:val>
                                        </p:tav>
                                        <p:tav tm="100000">
                                          <p:val>
                                            <p:fltVal val="1"/>
                                          </p:val>
                                        </p:tav>
                                      </p:tavLst>
                                    </p:anim>
                                    <p:animScale>
                                      <p:cBhvr>
                                        <p:cTn id="16" dur="39">
                                          <p:stCondLst>
                                            <p:cond delay="975"/>
                                          </p:stCondLst>
                                        </p:cTn>
                                        <p:tgtEl>
                                          <p:spTgt spid="5">
                                            <p:txEl>
                                              <p:pRg st="0" end="0"/>
                                            </p:txEl>
                                          </p:spTgt>
                                        </p:tgtEl>
                                      </p:cBhvr>
                                      <p:to x="100000" y="60000"/>
                                    </p:animScale>
                                    <p:animScale>
                                      <p:cBhvr>
                                        <p:cTn id="17" dur="249" decel="50000">
                                          <p:stCondLst>
                                            <p:cond delay="1014"/>
                                          </p:stCondLst>
                                        </p:cTn>
                                        <p:tgtEl>
                                          <p:spTgt spid="5">
                                            <p:txEl>
                                              <p:pRg st="0" end="0"/>
                                            </p:txEl>
                                          </p:spTgt>
                                        </p:tgtEl>
                                      </p:cBhvr>
                                      <p:to x="100000" y="100000"/>
                                    </p:animScale>
                                    <p:animScale>
                                      <p:cBhvr>
                                        <p:cTn id="18" dur="39">
                                          <p:stCondLst>
                                            <p:cond delay="1968"/>
                                          </p:stCondLst>
                                        </p:cTn>
                                        <p:tgtEl>
                                          <p:spTgt spid="5">
                                            <p:txEl>
                                              <p:pRg st="0" end="0"/>
                                            </p:txEl>
                                          </p:spTgt>
                                        </p:tgtEl>
                                      </p:cBhvr>
                                      <p:to x="100000" y="80000"/>
                                    </p:animScale>
                                    <p:animScale>
                                      <p:cBhvr>
                                        <p:cTn id="19" dur="249" decel="50000">
                                          <p:stCondLst>
                                            <p:cond delay="2007"/>
                                          </p:stCondLst>
                                        </p:cTn>
                                        <p:tgtEl>
                                          <p:spTgt spid="5">
                                            <p:txEl>
                                              <p:pRg st="0" end="0"/>
                                            </p:txEl>
                                          </p:spTgt>
                                        </p:tgtEl>
                                      </p:cBhvr>
                                      <p:to x="100000" y="100000"/>
                                    </p:animScale>
                                    <p:animScale>
                                      <p:cBhvr>
                                        <p:cTn id="20" dur="39">
                                          <p:stCondLst>
                                            <p:cond delay="2463"/>
                                          </p:stCondLst>
                                        </p:cTn>
                                        <p:tgtEl>
                                          <p:spTgt spid="5">
                                            <p:txEl>
                                              <p:pRg st="0" end="0"/>
                                            </p:txEl>
                                          </p:spTgt>
                                        </p:tgtEl>
                                      </p:cBhvr>
                                      <p:to x="100000" y="90000"/>
                                    </p:animScale>
                                    <p:animScale>
                                      <p:cBhvr>
                                        <p:cTn id="21" dur="249" decel="50000">
                                          <p:stCondLst>
                                            <p:cond delay="2502"/>
                                          </p:stCondLst>
                                        </p:cTn>
                                        <p:tgtEl>
                                          <p:spTgt spid="5">
                                            <p:txEl>
                                              <p:pRg st="0" end="0"/>
                                            </p:txEl>
                                          </p:spTgt>
                                        </p:tgtEl>
                                      </p:cBhvr>
                                      <p:to x="100000" y="100000"/>
                                    </p:animScale>
                                    <p:animScale>
                                      <p:cBhvr>
                                        <p:cTn id="22" dur="39">
                                          <p:stCondLst>
                                            <p:cond delay="2712"/>
                                          </p:stCondLst>
                                        </p:cTn>
                                        <p:tgtEl>
                                          <p:spTgt spid="5">
                                            <p:txEl>
                                              <p:pRg st="0" end="0"/>
                                            </p:txEl>
                                          </p:spTgt>
                                        </p:tgtEl>
                                      </p:cBhvr>
                                      <p:to x="100000" y="95000"/>
                                    </p:animScale>
                                    <p:animScale>
                                      <p:cBhvr>
                                        <p:cTn id="23" dur="249" decel="50000">
                                          <p:stCondLst>
                                            <p:cond delay="2751"/>
                                          </p:stCondLst>
                                        </p:cTn>
                                        <p:tgtEl>
                                          <p:spTgt spid="5">
                                            <p:txEl>
                                              <p:pRg st="0" end="0"/>
                                            </p:txEl>
                                          </p:spTgt>
                                        </p:tgtEl>
                                      </p:cBhvr>
                                      <p:to x="100000" y="100000"/>
                                    </p:animScale>
                                  </p:childTnLst>
                                </p:cTn>
                              </p:par>
                              <p:par>
                                <p:cTn id="24" presetID="26"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870">
                                          <p:stCondLst>
                                            <p:cond delay="0"/>
                                          </p:stCondLst>
                                        </p:cTn>
                                        <p:tgtEl>
                                          <p:spTgt spid="6"/>
                                        </p:tgtEl>
                                      </p:cBhvr>
                                    </p:animEffect>
                                    <p:anim calcmode="lin" valueType="num">
                                      <p:cBhvr>
                                        <p:cTn id="27" dur="2733"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8" dur="996"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9" dur="996" tmFilter="0, 0; 0.125,0.2665; 0.25,0.4; 0.375,0.465; 0.5,0.5;  0.625,0.535; 0.75,0.6; 0.875,0.7335; 1,1">
                                          <p:stCondLst>
                                            <p:cond delay="996"/>
                                          </p:stCondLst>
                                        </p:cTn>
                                        <p:tgtEl>
                                          <p:spTgt spid="6"/>
                                        </p:tgtEl>
                                        <p:attrNameLst>
                                          <p:attrName>ppt_y</p:attrName>
                                        </p:attrNameLst>
                                      </p:cBhvr>
                                      <p:tavLst>
                                        <p:tav tm="0" fmla="#ppt_y-sin(pi*$)/9">
                                          <p:val>
                                            <p:fltVal val="0"/>
                                          </p:val>
                                        </p:tav>
                                        <p:tav tm="100000">
                                          <p:val>
                                            <p:fltVal val="1"/>
                                          </p:val>
                                        </p:tav>
                                      </p:tavLst>
                                    </p:anim>
                                    <p:anim calcmode="lin" valueType="num">
                                      <p:cBhvr>
                                        <p:cTn id="30" dur="498" tmFilter="0, 0; 0.125,0.2665; 0.25,0.4; 0.375,0.465; 0.5,0.5;  0.625,0.535; 0.75,0.6; 0.875,0.7335; 1,1">
                                          <p:stCondLst>
                                            <p:cond delay="1986"/>
                                          </p:stCondLst>
                                        </p:cTn>
                                        <p:tgtEl>
                                          <p:spTgt spid="6"/>
                                        </p:tgtEl>
                                        <p:attrNameLst>
                                          <p:attrName>ppt_y</p:attrName>
                                        </p:attrNameLst>
                                      </p:cBhvr>
                                      <p:tavLst>
                                        <p:tav tm="0" fmla="#ppt_y-sin(pi*$)/27">
                                          <p:val>
                                            <p:fltVal val="0"/>
                                          </p:val>
                                        </p:tav>
                                        <p:tav tm="100000">
                                          <p:val>
                                            <p:fltVal val="1"/>
                                          </p:val>
                                        </p:tav>
                                      </p:tavLst>
                                    </p:anim>
                                    <p:anim calcmode="lin" valueType="num">
                                      <p:cBhvr>
                                        <p:cTn id="31" dur="246" tmFilter="0, 0; 0.125,0.2665; 0.25,0.4; 0.375,0.465; 0.5,0.5;  0.625,0.535; 0.75,0.6; 0.875,0.7335; 1,1">
                                          <p:stCondLst>
                                            <p:cond delay="2484"/>
                                          </p:stCondLst>
                                        </p:cTn>
                                        <p:tgtEl>
                                          <p:spTgt spid="6"/>
                                        </p:tgtEl>
                                        <p:attrNameLst>
                                          <p:attrName>ppt_y</p:attrName>
                                        </p:attrNameLst>
                                      </p:cBhvr>
                                      <p:tavLst>
                                        <p:tav tm="0" fmla="#ppt_y-sin(pi*$)/81">
                                          <p:val>
                                            <p:fltVal val="0"/>
                                          </p:val>
                                        </p:tav>
                                        <p:tav tm="100000">
                                          <p:val>
                                            <p:fltVal val="1"/>
                                          </p:val>
                                        </p:tav>
                                      </p:tavLst>
                                    </p:anim>
                                    <p:animScale>
                                      <p:cBhvr>
                                        <p:cTn id="32" dur="39">
                                          <p:stCondLst>
                                            <p:cond delay="975"/>
                                          </p:stCondLst>
                                        </p:cTn>
                                        <p:tgtEl>
                                          <p:spTgt spid="6"/>
                                        </p:tgtEl>
                                      </p:cBhvr>
                                      <p:to x="100000" y="60000"/>
                                    </p:animScale>
                                    <p:animScale>
                                      <p:cBhvr>
                                        <p:cTn id="33" dur="249" decel="50000">
                                          <p:stCondLst>
                                            <p:cond delay="1014"/>
                                          </p:stCondLst>
                                        </p:cTn>
                                        <p:tgtEl>
                                          <p:spTgt spid="6"/>
                                        </p:tgtEl>
                                      </p:cBhvr>
                                      <p:to x="100000" y="100000"/>
                                    </p:animScale>
                                    <p:animScale>
                                      <p:cBhvr>
                                        <p:cTn id="34" dur="39">
                                          <p:stCondLst>
                                            <p:cond delay="1968"/>
                                          </p:stCondLst>
                                        </p:cTn>
                                        <p:tgtEl>
                                          <p:spTgt spid="6"/>
                                        </p:tgtEl>
                                      </p:cBhvr>
                                      <p:to x="100000" y="80000"/>
                                    </p:animScale>
                                    <p:animScale>
                                      <p:cBhvr>
                                        <p:cTn id="35" dur="249" decel="50000">
                                          <p:stCondLst>
                                            <p:cond delay="2007"/>
                                          </p:stCondLst>
                                        </p:cTn>
                                        <p:tgtEl>
                                          <p:spTgt spid="6"/>
                                        </p:tgtEl>
                                      </p:cBhvr>
                                      <p:to x="100000" y="100000"/>
                                    </p:animScale>
                                    <p:animScale>
                                      <p:cBhvr>
                                        <p:cTn id="36" dur="39">
                                          <p:stCondLst>
                                            <p:cond delay="2463"/>
                                          </p:stCondLst>
                                        </p:cTn>
                                        <p:tgtEl>
                                          <p:spTgt spid="6"/>
                                        </p:tgtEl>
                                      </p:cBhvr>
                                      <p:to x="100000" y="90000"/>
                                    </p:animScale>
                                    <p:animScale>
                                      <p:cBhvr>
                                        <p:cTn id="37" dur="249" decel="50000">
                                          <p:stCondLst>
                                            <p:cond delay="2502"/>
                                          </p:stCondLst>
                                        </p:cTn>
                                        <p:tgtEl>
                                          <p:spTgt spid="6"/>
                                        </p:tgtEl>
                                      </p:cBhvr>
                                      <p:to x="100000" y="100000"/>
                                    </p:animScale>
                                    <p:animScale>
                                      <p:cBhvr>
                                        <p:cTn id="38" dur="39">
                                          <p:stCondLst>
                                            <p:cond delay="2712"/>
                                          </p:stCondLst>
                                        </p:cTn>
                                        <p:tgtEl>
                                          <p:spTgt spid="6"/>
                                        </p:tgtEl>
                                      </p:cBhvr>
                                      <p:to x="100000" y="95000"/>
                                    </p:animScale>
                                    <p:animScale>
                                      <p:cBhvr>
                                        <p:cTn id="39" dur="249" decel="50000">
                                          <p:stCondLst>
                                            <p:cond delay="2751"/>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060" y="1180709"/>
            <a:ext cx="8229600" cy="4525963"/>
          </a:xfrm>
        </p:spPr>
        <p:txBody>
          <a:bodyPr/>
          <a:lstStyle/>
          <a:p>
            <a:pPr lvl="0" algn="just">
              <a:lnSpc>
                <a:spcPct val="115000"/>
              </a:lnSpc>
              <a:spcAft>
                <a:spcPts val="1000"/>
              </a:spcAft>
              <a:buFont typeface="+mj-lt"/>
              <a:buAutoNum type="arabicPeriod"/>
              <a:tabLst>
                <a:tab pos="457200" algn="l"/>
              </a:tabLst>
            </a:pPr>
            <a:r>
              <a:rPr lang="en-US" b="1" dirty="0">
                <a:latin typeface="Times New Roman"/>
                <a:ea typeface="Times New Roman"/>
                <a:cs typeface="Arial"/>
              </a:rPr>
              <a:t>Riser placement</a:t>
            </a:r>
            <a:r>
              <a:rPr lang="en-US" dirty="0">
                <a:latin typeface="Times New Roman"/>
                <a:ea typeface="Times New Roman"/>
                <a:cs typeface="Arial"/>
              </a:rPr>
              <a:t>: the spacing of risers in the casting must be considered by effectively calculating the feeding distance of the risers.</a:t>
            </a:r>
            <a:endParaRPr lang="en-US" sz="2800" dirty="0">
              <a:ea typeface="Times New Roman"/>
              <a:cs typeface="Arial"/>
            </a:endParaRPr>
          </a:p>
          <a:p>
            <a:endParaRPr lang="en-US" dirty="0"/>
          </a:p>
        </p:txBody>
      </p:sp>
      <p:sp>
        <p:nvSpPr>
          <p:cNvPr id="4" name="Title 3"/>
          <p:cNvSpPr>
            <a:spLocks noGrp="1"/>
          </p:cNvSpPr>
          <p:nvPr>
            <p:ph type="title"/>
          </p:nvPr>
        </p:nvSpPr>
        <p:spPr>
          <a:xfrm>
            <a:off x="480060" y="30480"/>
            <a:ext cx="8229600" cy="1143000"/>
          </a:xfrm>
          <a:prstGeom prst="rect">
            <a:avLst/>
          </a:prstGeom>
        </p:spPr>
        <p:txBody>
          <a:bodyPr wrap="none">
            <a:spAutoFit/>
          </a:bodyPr>
          <a:lstStyle/>
          <a:p>
            <a:r>
              <a:rPr lang="en-US" sz="3600" b="1" dirty="0">
                <a:latin typeface="Times New Roman"/>
                <a:ea typeface="Times New Roman"/>
                <a:cs typeface="Times New Roman"/>
              </a:rPr>
              <a:t> Design Requirements of Risers</a:t>
            </a:r>
            <a:endParaRPr lang="en-US" sz="3600" dirty="0"/>
          </a:p>
        </p:txBody>
      </p:sp>
      <p:sp>
        <p:nvSpPr>
          <p:cNvPr id="5" name="Rectangle 4"/>
          <p:cNvSpPr/>
          <p:nvPr/>
        </p:nvSpPr>
        <p:spPr>
          <a:xfrm>
            <a:off x="365760" y="3443691"/>
            <a:ext cx="8458200" cy="3444789"/>
          </a:xfrm>
          <a:prstGeom prst="rect">
            <a:avLst/>
          </a:prstGeom>
        </p:spPr>
        <p:txBody>
          <a:bodyPr wrap="square">
            <a:spAutoFit/>
          </a:bodyPr>
          <a:lstStyle/>
          <a:p>
            <a:pPr marL="342900" lvl="0" indent="-342900" algn="just">
              <a:lnSpc>
                <a:spcPct val="115000"/>
              </a:lnSpc>
              <a:spcAft>
                <a:spcPts val="1000"/>
              </a:spcAft>
              <a:buFont typeface="+mj-lt"/>
              <a:buAutoNum type="arabicPeriod"/>
              <a:tabLst>
                <a:tab pos="457200" algn="l"/>
              </a:tabLst>
            </a:pPr>
            <a:r>
              <a:rPr lang="en-US" sz="3200" b="1" dirty="0" smtClean="0">
                <a:latin typeface="Times New Roman"/>
                <a:ea typeface="Times New Roman"/>
                <a:cs typeface="Arial"/>
              </a:rPr>
              <a:t>Riser </a:t>
            </a:r>
            <a:r>
              <a:rPr lang="en-US" sz="3200" b="1" dirty="0">
                <a:latin typeface="Times New Roman"/>
                <a:ea typeface="Times New Roman"/>
                <a:cs typeface="Arial"/>
              </a:rPr>
              <a:t>shape: </a:t>
            </a:r>
            <a:r>
              <a:rPr lang="en-US" sz="3200" dirty="0">
                <a:latin typeface="Times New Roman"/>
                <a:ea typeface="Times New Roman"/>
                <a:cs typeface="Arial"/>
              </a:rPr>
              <a:t>cylindrical risers are recommended for most of the castings as spherical risers, although considers as best, are difficult to cast. To increase  volume/surface area ratio the bottom of the riser can be shaped as hemisphere.</a:t>
            </a:r>
          </a:p>
        </p:txBody>
      </p:sp>
      <p:sp>
        <p:nvSpPr>
          <p:cNvPr id="6" name="Oval 5"/>
          <p:cNvSpPr/>
          <p:nvPr/>
        </p:nvSpPr>
        <p:spPr>
          <a:xfrm>
            <a:off x="365760" y="1295400"/>
            <a:ext cx="47244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97180" y="3489960"/>
            <a:ext cx="47244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4157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26"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par>
                                <p:cTn id="26" presetID="26" presetClass="entr" presetSubtype="0" fill="hold" nodeType="with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wipe(down)">
                                      <p:cBhvr>
                                        <p:cTn id="28" dur="580">
                                          <p:stCondLst>
                                            <p:cond delay="0"/>
                                          </p:stCondLst>
                                        </p:cTn>
                                        <p:tgtEl>
                                          <p:spTgt spid="3">
                                            <p:txEl>
                                              <p:pRg st="0" end="0"/>
                                            </p:txEl>
                                          </p:spTgt>
                                        </p:tgtEl>
                                      </p:cBhvr>
                                    </p:animEffect>
                                    <p:anim calcmode="lin" valueType="num">
                                      <p:cBhvr>
                                        <p:cTn id="29"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0" end="0"/>
                                            </p:txEl>
                                          </p:spTgt>
                                        </p:tgtEl>
                                      </p:cBhvr>
                                      <p:to x="100000" y="60000"/>
                                    </p:animScale>
                                    <p:animScale>
                                      <p:cBhvr>
                                        <p:cTn id="35" dur="166" decel="50000">
                                          <p:stCondLst>
                                            <p:cond delay="676"/>
                                          </p:stCondLst>
                                        </p:cTn>
                                        <p:tgtEl>
                                          <p:spTgt spid="3">
                                            <p:txEl>
                                              <p:pRg st="0" end="0"/>
                                            </p:txEl>
                                          </p:spTgt>
                                        </p:tgtEl>
                                      </p:cBhvr>
                                      <p:to x="100000" y="100000"/>
                                    </p:animScale>
                                    <p:animScale>
                                      <p:cBhvr>
                                        <p:cTn id="36" dur="26">
                                          <p:stCondLst>
                                            <p:cond delay="1312"/>
                                          </p:stCondLst>
                                        </p:cTn>
                                        <p:tgtEl>
                                          <p:spTgt spid="3">
                                            <p:txEl>
                                              <p:pRg st="0" end="0"/>
                                            </p:txEl>
                                          </p:spTgt>
                                        </p:tgtEl>
                                      </p:cBhvr>
                                      <p:to x="100000" y="80000"/>
                                    </p:animScale>
                                    <p:animScale>
                                      <p:cBhvr>
                                        <p:cTn id="37" dur="166" decel="50000">
                                          <p:stCondLst>
                                            <p:cond delay="1338"/>
                                          </p:stCondLst>
                                        </p:cTn>
                                        <p:tgtEl>
                                          <p:spTgt spid="3">
                                            <p:txEl>
                                              <p:pRg st="0" end="0"/>
                                            </p:txEl>
                                          </p:spTgt>
                                        </p:tgtEl>
                                      </p:cBhvr>
                                      <p:to x="100000" y="100000"/>
                                    </p:animScale>
                                    <p:animScale>
                                      <p:cBhvr>
                                        <p:cTn id="38" dur="26">
                                          <p:stCondLst>
                                            <p:cond delay="1642"/>
                                          </p:stCondLst>
                                        </p:cTn>
                                        <p:tgtEl>
                                          <p:spTgt spid="3">
                                            <p:txEl>
                                              <p:pRg st="0" end="0"/>
                                            </p:txEl>
                                          </p:spTgt>
                                        </p:tgtEl>
                                      </p:cBhvr>
                                      <p:to x="100000" y="90000"/>
                                    </p:animScale>
                                    <p:animScale>
                                      <p:cBhvr>
                                        <p:cTn id="39" dur="166" decel="50000">
                                          <p:stCondLst>
                                            <p:cond delay="1668"/>
                                          </p:stCondLst>
                                        </p:cTn>
                                        <p:tgtEl>
                                          <p:spTgt spid="3">
                                            <p:txEl>
                                              <p:pRg st="0" end="0"/>
                                            </p:txEl>
                                          </p:spTgt>
                                        </p:tgtEl>
                                      </p:cBhvr>
                                      <p:to x="100000" y="100000"/>
                                    </p:animScale>
                                    <p:animScale>
                                      <p:cBhvr>
                                        <p:cTn id="40" dur="26">
                                          <p:stCondLst>
                                            <p:cond delay="1808"/>
                                          </p:stCondLst>
                                        </p:cTn>
                                        <p:tgtEl>
                                          <p:spTgt spid="3">
                                            <p:txEl>
                                              <p:pRg st="0" end="0"/>
                                            </p:txEl>
                                          </p:spTgt>
                                        </p:tgtEl>
                                      </p:cBhvr>
                                      <p:to x="100000" y="95000"/>
                                    </p:animScale>
                                    <p:animScale>
                                      <p:cBhvr>
                                        <p:cTn id="41" dur="166" decel="50000">
                                          <p:stCondLst>
                                            <p:cond delay="1834"/>
                                          </p:stCondLst>
                                        </p:cTn>
                                        <p:tgtEl>
                                          <p:spTgt spid="3">
                                            <p:txEl>
                                              <p:pRg st="0" end="0"/>
                                            </p:txEl>
                                          </p:spTgt>
                                        </p:tgtEl>
                                      </p:cBhvr>
                                      <p:to x="100000" y="100000"/>
                                    </p:animScale>
                                  </p:childTnLst>
                                </p:cTn>
                              </p:par>
                              <p:par>
                                <p:cTn id="42" presetID="26" presetClass="entr" presetSubtype="0" fill="hold" grpId="0"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down)">
                                      <p:cBhvr>
                                        <p:cTn id="44" dur="1450">
                                          <p:stCondLst>
                                            <p:cond delay="0"/>
                                          </p:stCondLst>
                                        </p:cTn>
                                        <p:tgtEl>
                                          <p:spTgt spid="7"/>
                                        </p:tgtEl>
                                      </p:cBhvr>
                                    </p:animEffect>
                                    <p:anim calcmode="lin" valueType="num">
                                      <p:cBhvr>
                                        <p:cTn id="45" dur="4555"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6" dur="1660"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7" dur="1660" tmFilter="0, 0; 0.125,0.2665; 0.25,0.4; 0.375,0.465; 0.5,0.5;  0.625,0.535; 0.75,0.6; 0.875,0.7335; 1,1">
                                          <p:stCondLst>
                                            <p:cond delay="1660"/>
                                          </p:stCondLst>
                                        </p:cTn>
                                        <p:tgtEl>
                                          <p:spTgt spid="7"/>
                                        </p:tgtEl>
                                        <p:attrNameLst>
                                          <p:attrName>ppt_y</p:attrName>
                                        </p:attrNameLst>
                                      </p:cBhvr>
                                      <p:tavLst>
                                        <p:tav tm="0" fmla="#ppt_y-sin(pi*$)/9">
                                          <p:val>
                                            <p:fltVal val="0"/>
                                          </p:val>
                                        </p:tav>
                                        <p:tav tm="100000">
                                          <p:val>
                                            <p:fltVal val="1"/>
                                          </p:val>
                                        </p:tav>
                                      </p:tavLst>
                                    </p:anim>
                                    <p:anim calcmode="lin" valueType="num">
                                      <p:cBhvr>
                                        <p:cTn id="48" dur="830" tmFilter="0, 0; 0.125,0.2665; 0.25,0.4; 0.375,0.465; 0.5,0.5;  0.625,0.535; 0.75,0.6; 0.875,0.7335; 1,1">
                                          <p:stCondLst>
                                            <p:cond delay="3310"/>
                                          </p:stCondLst>
                                        </p:cTn>
                                        <p:tgtEl>
                                          <p:spTgt spid="7"/>
                                        </p:tgtEl>
                                        <p:attrNameLst>
                                          <p:attrName>ppt_y</p:attrName>
                                        </p:attrNameLst>
                                      </p:cBhvr>
                                      <p:tavLst>
                                        <p:tav tm="0" fmla="#ppt_y-sin(pi*$)/27">
                                          <p:val>
                                            <p:fltVal val="0"/>
                                          </p:val>
                                        </p:tav>
                                        <p:tav tm="100000">
                                          <p:val>
                                            <p:fltVal val="1"/>
                                          </p:val>
                                        </p:tav>
                                      </p:tavLst>
                                    </p:anim>
                                    <p:anim calcmode="lin" valueType="num">
                                      <p:cBhvr>
                                        <p:cTn id="49" dur="410" tmFilter="0, 0; 0.125,0.2665; 0.25,0.4; 0.375,0.465; 0.5,0.5;  0.625,0.535; 0.75,0.6; 0.875,0.7335; 1,1">
                                          <p:stCondLst>
                                            <p:cond delay="4140"/>
                                          </p:stCondLst>
                                        </p:cTn>
                                        <p:tgtEl>
                                          <p:spTgt spid="7"/>
                                        </p:tgtEl>
                                        <p:attrNameLst>
                                          <p:attrName>ppt_y</p:attrName>
                                        </p:attrNameLst>
                                      </p:cBhvr>
                                      <p:tavLst>
                                        <p:tav tm="0" fmla="#ppt_y-sin(pi*$)/81">
                                          <p:val>
                                            <p:fltVal val="0"/>
                                          </p:val>
                                        </p:tav>
                                        <p:tav tm="100000">
                                          <p:val>
                                            <p:fltVal val="1"/>
                                          </p:val>
                                        </p:tav>
                                      </p:tavLst>
                                    </p:anim>
                                    <p:animScale>
                                      <p:cBhvr>
                                        <p:cTn id="50" dur="65">
                                          <p:stCondLst>
                                            <p:cond delay="1625"/>
                                          </p:stCondLst>
                                        </p:cTn>
                                        <p:tgtEl>
                                          <p:spTgt spid="7"/>
                                        </p:tgtEl>
                                      </p:cBhvr>
                                      <p:to x="100000" y="60000"/>
                                    </p:animScale>
                                    <p:animScale>
                                      <p:cBhvr>
                                        <p:cTn id="51" dur="415" decel="50000">
                                          <p:stCondLst>
                                            <p:cond delay="1690"/>
                                          </p:stCondLst>
                                        </p:cTn>
                                        <p:tgtEl>
                                          <p:spTgt spid="7"/>
                                        </p:tgtEl>
                                      </p:cBhvr>
                                      <p:to x="100000" y="100000"/>
                                    </p:animScale>
                                    <p:animScale>
                                      <p:cBhvr>
                                        <p:cTn id="52" dur="65">
                                          <p:stCondLst>
                                            <p:cond delay="3280"/>
                                          </p:stCondLst>
                                        </p:cTn>
                                        <p:tgtEl>
                                          <p:spTgt spid="7"/>
                                        </p:tgtEl>
                                      </p:cBhvr>
                                      <p:to x="100000" y="80000"/>
                                    </p:animScale>
                                    <p:animScale>
                                      <p:cBhvr>
                                        <p:cTn id="53" dur="415" decel="50000">
                                          <p:stCondLst>
                                            <p:cond delay="3345"/>
                                          </p:stCondLst>
                                        </p:cTn>
                                        <p:tgtEl>
                                          <p:spTgt spid="7"/>
                                        </p:tgtEl>
                                      </p:cBhvr>
                                      <p:to x="100000" y="100000"/>
                                    </p:animScale>
                                    <p:animScale>
                                      <p:cBhvr>
                                        <p:cTn id="54" dur="65">
                                          <p:stCondLst>
                                            <p:cond delay="4105"/>
                                          </p:stCondLst>
                                        </p:cTn>
                                        <p:tgtEl>
                                          <p:spTgt spid="7"/>
                                        </p:tgtEl>
                                      </p:cBhvr>
                                      <p:to x="100000" y="90000"/>
                                    </p:animScale>
                                    <p:animScale>
                                      <p:cBhvr>
                                        <p:cTn id="55" dur="415" decel="50000">
                                          <p:stCondLst>
                                            <p:cond delay="4170"/>
                                          </p:stCondLst>
                                        </p:cTn>
                                        <p:tgtEl>
                                          <p:spTgt spid="7"/>
                                        </p:tgtEl>
                                      </p:cBhvr>
                                      <p:to x="100000" y="100000"/>
                                    </p:animScale>
                                    <p:animScale>
                                      <p:cBhvr>
                                        <p:cTn id="56" dur="65">
                                          <p:stCondLst>
                                            <p:cond delay="4520"/>
                                          </p:stCondLst>
                                        </p:cTn>
                                        <p:tgtEl>
                                          <p:spTgt spid="7"/>
                                        </p:tgtEl>
                                      </p:cBhvr>
                                      <p:to x="100000" y="95000"/>
                                    </p:animScale>
                                    <p:animScale>
                                      <p:cBhvr>
                                        <p:cTn id="57" dur="415" decel="50000">
                                          <p:stCondLst>
                                            <p:cond delay="4585"/>
                                          </p:stCondLst>
                                        </p:cTn>
                                        <p:tgtEl>
                                          <p:spTgt spid="7"/>
                                        </p:tgtEl>
                                      </p:cBhvr>
                                      <p:to x="100000" y="100000"/>
                                    </p:animScale>
                                  </p:childTnLst>
                                </p:cTn>
                              </p:par>
                              <p:par>
                                <p:cTn id="58" presetID="26" presetClass="entr" presetSubtype="0" fill="hold" nodeType="withEffect">
                                  <p:stCondLst>
                                    <p:cond delay="0"/>
                                  </p:stCondLst>
                                  <p:childTnLst>
                                    <p:set>
                                      <p:cBhvr>
                                        <p:cTn id="59" dur="1" fill="hold">
                                          <p:stCondLst>
                                            <p:cond delay="0"/>
                                          </p:stCondLst>
                                        </p:cTn>
                                        <p:tgtEl>
                                          <p:spTgt spid="5">
                                            <p:txEl>
                                              <p:pRg st="0" end="0"/>
                                            </p:txEl>
                                          </p:spTgt>
                                        </p:tgtEl>
                                        <p:attrNameLst>
                                          <p:attrName>style.visibility</p:attrName>
                                        </p:attrNameLst>
                                      </p:cBhvr>
                                      <p:to>
                                        <p:strVal val="visible"/>
                                      </p:to>
                                    </p:set>
                                    <p:animEffect transition="in" filter="wipe(down)">
                                      <p:cBhvr>
                                        <p:cTn id="60" dur="1450">
                                          <p:stCondLst>
                                            <p:cond delay="0"/>
                                          </p:stCondLst>
                                        </p:cTn>
                                        <p:tgtEl>
                                          <p:spTgt spid="5">
                                            <p:txEl>
                                              <p:pRg st="0" end="0"/>
                                            </p:txEl>
                                          </p:spTgt>
                                        </p:tgtEl>
                                      </p:cBhvr>
                                    </p:animEffect>
                                    <p:anim calcmode="lin" valueType="num">
                                      <p:cBhvr>
                                        <p:cTn id="61" dur="4555"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62" dur="1660"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63" dur="1660" tmFilter="0, 0; 0.125,0.2665; 0.25,0.4; 0.375,0.465; 0.5,0.5;  0.625,0.535; 0.75,0.6; 0.875,0.7335; 1,1">
                                          <p:stCondLst>
                                            <p:cond delay="1660"/>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64" dur="830" tmFilter="0, 0; 0.125,0.2665; 0.25,0.4; 0.375,0.465; 0.5,0.5;  0.625,0.535; 0.75,0.6; 0.875,0.7335; 1,1">
                                          <p:stCondLst>
                                            <p:cond delay="3310"/>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65" dur="410" tmFilter="0, 0; 0.125,0.2665; 0.25,0.4; 0.375,0.465; 0.5,0.5;  0.625,0.535; 0.75,0.6; 0.875,0.7335; 1,1">
                                          <p:stCondLst>
                                            <p:cond delay="4140"/>
                                          </p:stCondLst>
                                        </p:cTn>
                                        <p:tgtEl>
                                          <p:spTgt spid="5">
                                            <p:txEl>
                                              <p:pRg st="0" end="0"/>
                                            </p:txEl>
                                          </p:spTgt>
                                        </p:tgtEl>
                                        <p:attrNameLst>
                                          <p:attrName>ppt_y</p:attrName>
                                        </p:attrNameLst>
                                      </p:cBhvr>
                                      <p:tavLst>
                                        <p:tav tm="0" fmla="#ppt_y-sin(pi*$)/81">
                                          <p:val>
                                            <p:fltVal val="0"/>
                                          </p:val>
                                        </p:tav>
                                        <p:tav tm="100000">
                                          <p:val>
                                            <p:fltVal val="1"/>
                                          </p:val>
                                        </p:tav>
                                      </p:tavLst>
                                    </p:anim>
                                    <p:animScale>
                                      <p:cBhvr>
                                        <p:cTn id="66" dur="65">
                                          <p:stCondLst>
                                            <p:cond delay="1625"/>
                                          </p:stCondLst>
                                        </p:cTn>
                                        <p:tgtEl>
                                          <p:spTgt spid="5">
                                            <p:txEl>
                                              <p:pRg st="0" end="0"/>
                                            </p:txEl>
                                          </p:spTgt>
                                        </p:tgtEl>
                                      </p:cBhvr>
                                      <p:to x="100000" y="60000"/>
                                    </p:animScale>
                                    <p:animScale>
                                      <p:cBhvr>
                                        <p:cTn id="67" dur="415" decel="50000">
                                          <p:stCondLst>
                                            <p:cond delay="1690"/>
                                          </p:stCondLst>
                                        </p:cTn>
                                        <p:tgtEl>
                                          <p:spTgt spid="5">
                                            <p:txEl>
                                              <p:pRg st="0" end="0"/>
                                            </p:txEl>
                                          </p:spTgt>
                                        </p:tgtEl>
                                      </p:cBhvr>
                                      <p:to x="100000" y="100000"/>
                                    </p:animScale>
                                    <p:animScale>
                                      <p:cBhvr>
                                        <p:cTn id="68" dur="65">
                                          <p:stCondLst>
                                            <p:cond delay="3280"/>
                                          </p:stCondLst>
                                        </p:cTn>
                                        <p:tgtEl>
                                          <p:spTgt spid="5">
                                            <p:txEl>
                                              <p:pRg st="0" end="0"/>
                                            </p:txEl>
                                          </p:spTgt>
                                        </p:tgtEl>
                                      </p:cBhvr>
                                      <p:to x="100000" y="80000"/>
                                    </p:animScale>
                                    <p:animScale>
                                      <p:cBhvr>
                                        <p:cTn id="69" dur="415" decel="50000">
                                          <p:stCondLst>
                                            <p:cond delay="3345"/>
                                          </p:stCondLst>
                                        </p:cTn>
                                        <p:tgtEl>
                                          <p:spTgt spid="5">
                                            <p:txEl>
                                              <p:pRg st="0" end="0"/>
                                            </p:txEl>
                                          </p:spTgt>
                                        </p:tgtEl>
                                      </p:cBhvr>
                                      <p:to x="100000" y="100000"/>
                                    </p:animScale>
                                    <p:animScale>
                                      <p:cBhvr>
                                        <p:cTn id="70" dur="65">
                                          <p:stCondLst>
                                            <p:cond delay="4105"/>
                                          </p:stCondLst>
                                        </p:cTn>
                                        <p:tgtEl>
                                          <p:spTgt spid="5">
                                            <p:txEl>
                                              <p:pRg st="0" end="0"/>
                                            </p:txEl>
                                          </p:spTgt>
                                        </p:tgtEl>
                                      </p:cBhvr>
                                      <p:to x="100000" y="90000"/>
                                    </p:animScale>
                                    <p:animScale>
                                      <p:cBhvr>
                                        <p:cTn id="71" dur="415" decel="50000">
                                          <p:stCondLst>
                                            <p:cond delay="4170"/>
                                          </p:stCondLst>
                                        </p:cTn>
                                        <p:tgtEl>
                                          <p:spTgt spid="5">
                                            <p:txEl>
                                              <p:pRg st="0" end="0"/>
                                            </p:txEl>
                                          </p:spTgt>
                                        </p:tgtEl>
                                      </p:cBhvr>
                                      <p:to x="100000" y="100000"/>
                                    </p:animScale>
                                    <p:animScale>
                                      <p:cBhvr>
                                        <p:cTn id="72" dur="65">
                                          <p:stCondLst>
                                            <p:cond delay="4520"/>
                                          </p:stCondLst>
                                        </p:cTn>
                                        <p:tgtEl>
                                          <p:spTgt spid="5">
                                            <p:txEl>
                                              <p:pRg st="0" end="0"/>
                                            </p:txEl>
                                          </p:spTgt>
                                        </p:tgtEl>
                                      </p:cBhvr>
                                      <p:to x="100000" y="95000"/>
                                    </p:animScale>
                                    <p:animScale>
                                      <p:cBhvr>
                                        <p:cTn id="73" dur="415" decel="50000">
                                          <p:stCondLst>
                                            <p:cond delay="4585"/>
                                          </p:stCondLst>
                                        </p:cTn>
                                        <p:tgtEl>
                                          <p:spTgt spid="5">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8305800" cy="1200329"/>
          </a:xfrm>
          <a:prstGeom prst="rect">
            <a:avLst/>
          </a:prstGeom>
        </p:spPr>
        <p:txBody>
          <a:bodyPr wrap="square">
            <a:spAutoFit/>
          </a:bodyPr>
          <a:lstStyle/>
          <a:p>
            <a:pPr algn="just"/>
            <a:r>
              <a:rPr lang="en-US" sz="2400" dirty="0">
                <a:latin typeface="Times New Roman"/>
                <a:ea typeface="Times New Roman"/>
              </a:rPr>
              <a:t>The metal flows down from the pouring basin or pouring cup into the down gate or </a:t>
            </a:r>
            <a:r>
              <a:rPr lang="en-US" sz="2400" dirty="0" err="1">
                <a:latin typeface="Times New Roman"/>
                <a:ea typeface="Times New Roman"/>
              </a:rPr>
              <a:t>sprue</a:t>
            </a:r>
            <a:r>
              <a:rPr lang="en-US" sz="2400" dirty="0">
                <a:latin typeface="Times New Roman"/>
                <a:ea typeface="Times New Roman"/>
              </a:rPr>
              <a:t> and passes through the cross gate or channels and </a:t>
            </a:r>
            <a:r>
              <a:rPr lang="en-US" sz="2400" dirty="0" err="1">
                <a:latin typeface="Times New Roman"/>
                <a:ea typeface="Times New Roman"/>
              </a:rPr>
              <a:t>ingates</a:t>
            </a:r>
            <a:r>
              <a:rPr lang="en-US" sz="2400" dirty="0">
                <a:latin typeface="Times New Roman"/>
                <a:ea typeface="Times New Roman"/>
              </a:rPr>
              <a:t> or gates before entering into the mold cavity. </a:t>
            </a:r>
            <a:endParaRPr lang="en-US" sz="2400" dirty="0">
              <a:effectLst/>
              <a:latin typeface="Arial"/>
              <a:ea typeface="Times New Roman"/>
            </a:endParaRPr>
          </a:p>
        </p:txBody>
      </p:sp>
      <p:sp>
        <p:nvSpPr>
          <p:cNvPr id="3" name="Rectangle 2"/>
          <p:cNvSpPr/>
          <p:nvPr/>
        </p:nvSpPr>
        <p:spPr>
          <a:xfrm>
            <a:off x="579120" y="1828800"/>
            <a:ext cx="8153400" cy="4714945"/>
          </a:xfrm>
          <a:prstGeom prst="rect">
            <a:avLst/>
          </a:prstGeom>
        </p:spPr>
        <p:txBody>
          <a:bodyPr wrap="square">
            <a:spAutoFit/>
          </a:bodyPr>
          <a:lstStyle/>
          <a:p>
            <a:r>
              <a:rPr lang="en-US" sz="2400" b="1" dirty="0">
                <a:latin typeface="Times New Roman"/>
                <a:ea typeface="Times New Roman"/>
              </a:rPr>
              <a:t>Goals of Gating System</a:t>
            </a:r>
            <a:endParaRPr lang="en-US" sz="2400" dirty="0">
              <a:latin typeface="Arial"/>
              <a:ea typeface="Times New Roman"/>
            </a:endParaRPr>
          </a:p>
          <a:p>
            <a:r>
              <a:rPr lang="en-US" sz="2400" dirty="0">
                <a:latin typeface="Times New Roman"/>
                <a:ea typeface="Times New Roman"/>
              </a:rPr>
              <a:t>The goals for the gating system are</a:t>
            </a:r>
            <a:endParaRPr lang="en-US" sz="2400" dirty="0">
              <a:latin typeface="Arial"/>
              <a:ea typeface="Times New Roman"/>
            </a:endParaRPr>
          </a:p>
          <a:p>
            <a:pPr marL="342900" lvl="0" indent="-342900" algn="just">
              <a:lnSpc>
                <a:spcPct val="115000"/>
              </a:lnSpc>
              <a:spcAft>
                <a:spcPts val="1000"/>
              </a:spcAft>
              <a:buSzPts val="1000"/>
              <a:buFont typeface="Symbol"/>
              <a:buChar char=""/>
              <a:tabLst>
                <a:tab pos="457200" algn="l"/>
              </a:tabLst>
            </a:pPr>
            <a:r>
              <a:rPr lang="en-US" sz="2400" dirty="0">
                <a:latin typeface="Times New Roman"/>
                <a:ea typeface="Times New Roman"/>
                <a:cs typeface="Arial"/>
              </a:rPr>
              <a:t>To minimize turbulence to avoid trapping gasses into the mold </a:t>
            </a:r>
            <a:endParaRPr lang="en-US" sz="2400" dirty="0">
              <a:ea typeface="Times New Roman"/>
              <a:cs typeface="Arial"/>
            </a:endParaRPr>
          </a:p>
          <a:p>
            <a:pPr marL="342900" lvl="0" indent="-342900" algn="just">
              <a:lnSpc>
                <a:spcPct val="115000"/>
              </a:lnSpc>
              <a:spcAft>
                <a:spcPts val="1000"/>
              </a:spcAft>
              <a:buSzPts val="1000"/>
              <a:buFont typeface="Symbol"/>
              <a:buChar char=""/>
              <a:tabLst>
                <a:tab pos="457200" algn="l"/>
              </a:tabLst>
            </a:pPr>
            <a:r>
              <a:rPr lang="en-US" sz="2400" dirty="0">
                <a:latin typeface="Times New Roman"/>
                <a:ea typeface="Times New Roman"/>
                <a:cs typeface="Arial"/>
              </a:rPr>
              <a:t>To get enough metal into the mold cavity before the metal starts to solidify</a:t>
            </a:r>
            <a:endParaRPr lang="en-US" sz="2400" dirty="0">
              <a:ea typeface="Times New Roman"/>
              <a:cs typeface="Arial"/>
            </a:endParaRPr>
          </a:p>
          <a:p>
            <a:pPr marL="342900" lvl="0" indent="-342900" algn="just">
              <a:lnSpc>
                <a:spcPct val="115000"/>
              </a:lnSpc>
              <a:spcAft>
                <a:spcPts val="1000"/>
              </a:spcAft>
              <a:buSzPts val="1000"/>
              <a:buFont typeface="Symbol"/>
              <a:buChar char=""/>
              <a:tabLst>
                <a:tab pos="457200" algn="l"/>
              </a:tabLst>
            </a:pPr>
            <a:r>
              <a:rPr lang="en-US" sz="2400" dirty="0">
                <a:latin typeface="Times New Roman"/>
                <a:ea typeface="Times New Roman"/>
                <a:cs typeface="Arial"/>
              </a:rPr>
              <a:t>To avoid shrinkage</a:t>
            </a:r>
            <a:endParaRPr lang="en-US" sz="2400" dirty="0">
              <a:ea typeface="Times New Roman"/>
              <a:cs typeface="Arial"/>
            </a:endParaRPr>
          </a:p>
          <a:p>
            <a:pPr marL="342900" lvl="0" indent="-342900" algn="just">
              <a:lnSpc>
                <a:spcPct val="115000"/>
              </a:lnSpc>
              <a:spcAft>
                <a:spcPts val="1000"/>
              </a:spcAft>
              <a:buSzPts val="1000"/>
              <a:buFont typeface="Symbol"/>
              <a:buChar char=""/>
              <a:tabLst>
                <a:tab pos="457200" algn="l"/>
              </a:tabLst>
            </a:pPr>
            <a:r>
              <a:rPr lang="en-US" sz="2400" dirty="0">
                <a:latin typeface="Times New Roman"/>
                <a:ea typeface="Times New Roman"/>
                <a:cs typeface="Arial"/>
              </a:rPr>
              <a:t>Establish the best possible temperature gradient in the solidifying casting so that the shrinkage if occurs must be in the gating system not in the required cast part.</a:t>
            </a:r>
            <a:endParaRPr lang="en-US" sz="2400" dirty="0">
              <a:ea typeface="Times New Roman"/>
              <a:cs typeface="Arial"/>
            </a:endParaRPr>
          </a:p>
          <a:p>
            <a:pPr marL="342900" lvl="0" indent="-342900" algn="just">
              <a:lnSpc>
                <a:spcPct val="115000"/>
              </a:lnSpc>
              <a:spcAft>
                <a:spcPts val="1000"/>
              </a:spcAft>
              <a:buSzPts val="1000"/>
              <a:buFont typeface="Symbol"/>
              <a:buChar char=""/>
              <a:tabLst>
                <a:tab pos="457200" algn="l"/>
              </a:tabLst>
            </a:pPr>
            <a:r>
              <a:rPr lang="en-US" sz="2400" dirty="0">
                <a:latin typeface="Times New Roman"/>
                <a:ea typeface="Times New Roman"/>
                <a:cs typeface="Arial"/>
              </a:rPr>
              <a:t>Incorporates a system for trapping the non-metallic inclusions </a:t>
            </a:r>
            <a:endParaRPr lang="en-US" sz="2400" dirty="0">
              <a:ea typeface="Times New Roman"/>
              <a:cs typeface="Arial"/>
            </a:endParaRPr>
          </a:p>
        </p:txBody>
      </p:sp>
    </p:spTree>
    <p:extLst>
      <p:ext uri="{BB962C8B-B14F-4D97-AF65-F5344CB8AC3E}">
        <p14:creationId xmlns:p14="http://schemas.microsoft.com/office/powerpoint/2010/main" val="1686780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additive="base">
                                        <p:cTn id="2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1" end="1"/>
                                            </p:txEl>
                                          </p:spTgt>
                                        </p:tgtEl>
                                        <p:attrNameLst>
                                          <p:attrName>ppt_y</p:attrName>
                                        </p:attrNameLst>
                                      </p:cBhvr>
                                      <p:tavLst>
                                        <p:tav tm="0">
                                          <p:val>
                                            <p:strVal val="#ppt_y"/>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additive="base">
                                        <p:cTn id="33"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4" dur="5000" fill="hold"/>
                                        <p:tgtEl>
                                          <p:spTgt spid="3">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3">
                                            <p:txEl>
                                              <p:pRg st="3" end="3"/>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additive="base">
                                        <p:cTn id="41"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2" dur="5000" fill="hold"/>
                                        <p:tgtEl>
                                          <p:spTgt spid="3">
                                            <p:txEl>
                                              <p:pRg st="4" end="4"/>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additive="base">
                                        <p:cTn id="45"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6" dur="5000" fill="hold"/>
                                        <p:tgtEl>
                                          <p:spTgt spid="3">
                                            <p:txEl>
                                              <p:pRg st="5" end="5"/>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85636"/>
            <a:ext cx="830227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Hydraulic Principles used in the Gating System</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Reynolds Number</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Nature of flow in the gating system can be established by calculating Reynolds number </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3"/>
          <p:cNvSpPr>
            <a:spLocks noChangeArrowheads="1"/>
          </p:cNvSpPr>
          <p:nvPr/>
        </p:nvSpPr>
        <p:spPr bwMode="auto">
          <a:xfrm>
            <a:off x="2819399" y="1139102"/>
            <a:ext cx="5482873"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Reynolds number</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        = Mean Velocity of flow</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       = diameter of tubular flow</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µ       = Kinematics Viscosity          </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Dynamic viscosity / density</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400" dirty="0">
                <a:solidFill>
                  <a:prstClr val="black"/>
                </a:solidFill>
                <a:latin typeface="Times New Roman"/>
                <a:ea typeface="Times New Roman"/>
              </a:rPr>
              <a:t> ρ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Fluid density</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381000" y="3429000"/>
            <a:ext cx="8763000" cy="3416320"/>
          </a:xfrm>
          <a:prstGeom prst="rect">
            <a:avLst/>
          </a:prstGeom>
        </p:spPr>
        <p:txBody>
          <a:bodyPr wrap="square">
            <a:spAutoFit/>
          </a:bodyPr>
          <a:lstStyle/>
          <a:p>
            <a:pPr lvl="0" eaLnBrk="0" fontAlgn="base" hangingPunct="0">
              <a:spcBef>
                <a:spcPct val="0"/>
              </a:spcBef>
              <a:spcAft>
                <a:spcPct val="0"/>
              </a:spcAft>
            </a:pPr>
            <a:r>
              <a:rPr lang="en-US" sz="2400" dirty="0">
                <a:solidFill>
                  <a:prstClr val="black"/>
                </a:solidFill>
                <a:latin typeface="Times New Roman" pitchFamily="18" charset="0"/>
                <a:ea typeface="Times New Roman" pitchFamily="18" charset="0"/>
                <a:cs typeface="Times New Roman" pitchFamily="18" charset="0"/>
              </a:rPr>
              <a:t>When the Reynolds number is less than 2000 stream line flow results and when the number is more than 2000 turbulent flow prevails. As far as possible the turbulent flow must be avoided in the sand mold as because of the turbulence sand particles gets dislodged from the mold or the gating system and may enter into the </a:t>
            </a:r>
            <a:r>
              <a:rPr lang="en-US" sz="2400" dirty="0" err="1">
                <a:solidFill>
                  <a:prstClr val="black"/>
                </a:solidFill>
                <a:latin typeface="Times New Roman" pitchFamily="18" charset="0"/>
                <a:ea typeface="Times New Roman" pitchFamily="18" charset="0"/>
                <a:cs typeface="Times New Roman" pitchFamily="18" charset="0"/>
              </a:rPr>
              <a:t>mould</a:t>
            </a:r>
            <a:r>
              <a:rPr lang="en-US" sz="2400" dirty="0">
                <a:solidFill>
                  <a:prstClr val="black"/>
                </a:solidFill>
                <a:latin typeface="Times New Roman" pitchFamily="18" charset="0"/>
                <a:ea typeface="Times New Roman" pitchFamily="18" charset="0"/>
                <a:cs typeface="Times New Roman" pitchFamily="18" charset="0"/>
              </a:rPr>
              <a:t> cavity leading to the production of defective casting. Excess turbulence causes</a:t>
            </a:r>
            <a:endParaRPr lang="en-US" sz="2400" dirty="0">
              <a:solidFill>
                <a:prstClr val="black"/>
              </a:solidFill>
              <a:latin typeface="Arial" pitchFamily="34" charset="0"/>
              <a:cs typeface="Arial" pitchFamily="34" charset="0"/>
            </a:endParaRPr>
          </a:p>
          <a:p>
            <a:pPr lvl="0" eaLnBrk="0" fontAlgn="base" hangingPunct="0">
              <a:spcBef>
                <a:spcPct val="0"/>
              </a:spcBef>
              <a:spcAft>
                <a:spcPct val="0"/>
              </a:spcAft>
              <a:buFontTx/>
              <a:buChar char="•"/>
            </a:pPr>
            <a:r>
              <a:rPr lang="en-US" sz="2400" dirty="0">
                <a:solidFill>
                  <a:prstClr val="black"/>
                </a:solidFill>
                <a:latin typeface="Times New Roman" pitchFamily="18" charset="0"/>
                <a:ea typeface="Times New Roman" pitchFamily="18" charset="0"/>
                <a:cs typeface="Times New Roman" pitchFamily="18" charset="0"/>
              </a:rPr>
              <a:t>Inclusion of dross or slag</a:t>
            </a:r>
            <a:endParaRPr lang="en-US" sz="2400" dirty="0">
              <a:solidFill>
                <a:prstClr val="black"/>
              </a:solidFill>
              <a:latin typeface="Calibri" pitchFamily="34" charset="0"/>
              <a:ea typeface="Times New Roman" pitchFamily="18" charset="0"/>
              <a:cs typeface="Arial" pitchFamily="34" charset="0"/>
            </a:endParaRPr>
          </a:p>
          <a:p>
            <a:pPr lvl="0" eaLnBrk="0" fontAlgn="base" hangingPunct="0">
              <a:spcBef>
                <a:spcPct val="0"/>
              </a:spcBef>
              <a:spcAft>
                <a:spcPct val="0"/>
              </a:spcAft>
              <a:buFontTx/>
              <a:buChar char="•"/>
            </a:pPr>
            <a:r>
              <a:rPr lang="en-US" sz="2400" dirty="0">
                <a:solidFill>
                  <a:prstClr val="black"/>
                </a:solidFill>
                <a:latin typeface="Times New Roman" pitchFamily="18" charset="0"/>
                <a:ea typeface="Times New Roman" pitchFamily="18" charset="0"/>
                <a:cs typeface="Times New Roman" pitchFamily="18" charset="0"/>
              </a:rPr>
              <a:t>Air aspiration into the mold</a:t>
            </a:r>
            <a:endParaRPr lang="en-US" sz="2400" dirty="0">
              <a:solidFill>
                <a:prstClr val="black"/>
              </a:solidFill>
              <a:latin typeface="Calibri" pitchFamily="34" charset="0"/>
              <a:ea typeface="Times New Roman" pitchFamily="18" charset="0"/>
              <a:cs typeface="Arial" pitchFamily="34" charset="0"/>
            </a:endParaRPr>
          </a:p>
          <a:p>
            <a:pPr lvl="0" eaLnBrk="0" fontAlgn="base" hangingPunct="0">
              <a:spcBef>
                <a:spcPct val="0"/>
              </a:spcBef>
              <a:spcAft>
                <a:spcPct val="0"/>
              </a:spcAft>
              <a:buFontTx/>
              <a:buChar char="•"/>
            </a:pPr>
            <a:r>
              <a:rPr lang="en-US" sz="2400" dirty="0">
                <a:solidFill>
                  <a:prstClr val="black"/>
                </a:solidFill>
                <a:latin typeface="Times New Roman" pitchFamily="18" charset="0"/>
                <a:ea typeface="Times New Roman" pitchFamily="18" charset="0"/>
                <a:cs typeface="Times New Roman" pitchFamily="18" charset="0"/>
              </a:rPr>
              <a:t>Erosion of the mold walls</a:t>
            </a:r>
            <a:endParaRPr lang="en-US" sz="2400" dirty="0">
              <a:solidFill>
                <a:prstClr val="black"/>
              </a:solidFill>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5" name="Rectangle 4"/>
              <p:cNvSpPr/>
              <p:nvPr/>
            </p:nvSpPr>
            <p:spPr>
              <a:xfrm>
                <a:off x="0" y="1524000"/>
                <a:ext cx="2819399" cy="860172"/>
              </a:xfrm>
              <a:prstGeom prst="rect">
                <a:avLst/>
              </a:prstGeom>
            </p:spPr>
            <p:txBody>
              <a:bodyPr wrap="square">
                <a:spAutoFit/>
              </a:bodyPr>
              <a:lstStyle/>
              <a:p>
                <a:r>
                  <a:rPr lang="en-US" sz="3200" dirty="0">
                    <a:latin typeface="Times New Roman"/>
                    <a:ea typeface="Times New Roman"/>
                    <a:cs typeface="Times New Roman"/>
                  </a:rPr>
                  <a:t>   R</a:t>
                </a:r>
                <a:r>
                  <a:rPr lang="en-US" sz="3200" baseline="-25000" dirty="0">
                    <a:latin typeface="Times New Roman"/>
                    <a:ea typeface="Times New Roman"/>
                    <a:cs typeface="Times New Roman"/>
                  </a:rPr>
                  <a:t>N</a:t>
                </a:r>
                <a:r>
                  <a:rPr lang="en-US" sz="3200" dirty="0">
                    <a:latin typeface="Times New Roman"/>
                    <a:ea typeface="Times New Roman"/>
                    <a:cs typeface="Times New Roman"/>
                  </a:rPr>
                  <a:t>   =</a:t>
                </a:r>
                <a14:m>
                  <m:oMath xmlns:m="http://schemas.openxmlformats.org/officeDocument/2006/math">
                    <m:r>
                      <a:rPr lang="en-US" sz="3200" i="1">
                        <a:latin typeface="Cambria Math"/>
                        <a:ea typeface="Times New Roman"/>
                        <a:cs typeface="Times New Roman"/>
                      </a:rPr>
                      <m:t> </m:t>
                    </m:r>
                    <m:f>
                      <m:fPr>
                        <m:ctrlPr>
                          <a:rPr lang="en-US" sz="3200" i="1">
                            <a:latin typeface="Cambria Math"/>
                            <a:ea typeface="Times New Roman"/>
                            <a:cs typeface="Times New Roman"/>
                          </a:rPr>
                        </m:ctrlPr>
                      </m:fPr>
                      <m:num>
                        <m:r>
                          <m:rPr>
                            <m:sty m:val="p"/>
                          </m:rPr>
                          <a:rPr lang="en-US" sz="3200">
                            <a:latin typeface="Cambria Math"/>
                            <a:ea typeface="Times New Roman"/>
                            <a:cs typeface="Times New Roman"/>
                          </a:rPr>
                          <m:t>V</m:t>
                        </m:r>
                        <m:r>
                          <a:rPr lang="en-US" sz="3200" i="1">
                            <a:latin typeface="Cambria Math"/>
                            <a:ea typeface="Times New Roman"/>
                            <a:cs typeface="Times New Roman"/>
                          </a:rPr>
                          <m:t> </m:t>
                        </m:r>
                        <m:r>
                          <m:rPr>
                            <m:sty m:val="p"/>
                          </m:rPr>
                          <a:rPr lang="en-US" sz="3200">
                            <a:latin typeface="Cambria Math"/>
                            <a:ea typeface="Times New Roman"/>
                            <a:cs typeface="Times New Roman"/>
                          </a:rPr>
                          <m:t>Dρ</m:t>
                        </m:r>
                      </m:num>
                      <m:den>
                        <m:r>
                          <a:rPr lang="en-US" sz="3200">
                            <a:latin typeface="Cambria Math"/>
                            <a:ea typeface="Times New Roman"/>
                            <a:cs typeface="Times New Roman"/>
                          </a:rPr>
                          <m:t>µ</m:t>
                        </m:r>
                      </m:den>
                    </m:f>
                  </m:oMath>
                </a14:m>
                <a:r>
                  <a:rPr lang="en-US" sz="3200" dirty="0">
                    <a:latin typeface="Times New Roman"/>
                    <a:ea typeface="Times New Roman"/>
                    <a:cs typeface="Times New Roman"/>
                  </a:rPr>
                  <a:t>             </a:t>
                </a:r>
                <a:r>
                  <a:rPr lang="en-US" sz="3200" dirty="0">
                    <a:effectLst/>
                    <a:latin typeface="Times New Roman"/>
                    <a:ea typeface="Times New Roman"/>
                    <a:cs typeface="Times New Roman"/>
                  </a:rPr>
                  <a:t>                           </a:t>
                </a:r>
                <a:endParaRPr lang="en-US" sz="3200" dirty="0"/>
              </a:p>
            </p:txBody>
          </p:sp>
        </mc:Choice>
        <mc:Fallback xmlns="">
          <p:sp>
            <p:nvSpPr>
              <p:cNvPr id="5" name="Rectangle 4"/>
              <p:cNvSpPr>
                <a:spLocks noRot="1" noChangeAspect="1" noMove="1" noResize="1" noEditPoints="1" noAdjustHandles="1" noChangeArrowheads="1" noChangeShapeType="1" noTextEdit="1"/>
              </p:cNvSpPr>
              <p:nvPr/>
            </p:nvSpPr>
            <p:spPr>
              <a:xfrm>
                <a:off x="0" y="1524000"/>
                <a:ext cx="2819399" cy="860172"/>
              </a:xfrm>
              <a:prstGeom prst="rect">
                <a:avLst/>
              </a:prstGeom>
              <a:blipFill rotWithShape="1">
                <a:blip r:embed="rId2"/>
                <a:stretch>
                  <a:fillRect b="-2128"/>
                </a:stretch>
              </a:blipFill>
            </p:spPr>
            <p:txBody>
              <a:bodyPr/>
              <a:lstStyle/>
              <a:p>
                <a:r>
                  <a:rPr lang="en-US">
                    <a:noFill/>
                  </a:rPr>
                  <a:t> </a:t>
                </a:r>
              </a:p>
            </p:txBody>
          </p:sp>
        </mc:Fallback>
      </mc:AlternateContent>
    </p:spTree>
    <p:extLst>
      <p:ext uri="{BB962C8B-B14F-4D97-AF65-F5344CB8AC3E}">
        <p14:creationId xmlns:p14="http://schemas.microsoft.com/office/powerpoint/2010/main" val="98067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par>
                                <p:cTn id="7" presetID="2" presetClass="entr" presetSubtype="3"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2000" fill="hold"/>
                                        <p:tgtEl>
                                          <p:spTgt spid="3"/>
                                        </p:tgtEl>
                                        <p:attrNameLst>
                                          <p:attrName>ppt_x</p:attrName>
                                        </p:attrNameLst>
                                      </p:cBhvr>
                                      <p:tavLst>
                                        <p:tav tm="0">
                                          <p:val>
                                            <p:strVal val="1+#ppt_w/2"/>
                                          </p:val>
                                        </p:tav>
                                        <p:tav tm="100000">
                                          <p:val>
                                            <p:strVal val="#ppt_x"/>
                                          </p:val>
                                        </p:tav>
                                      </p:tavLst>
                                    </p:anim>
                                    <p:anim calcmode="lin" valueType="num">
                                      <p:cBhvr additive="base">
                                        <p:cTn id="10" dur="2000" fill="hold"/>
                                        <p:tgtEl>
                                          <p:spTgt spid="3"/>
                                        </p:tgtEl>
                                        <p:attrNameLst>
                                          <p:attrName>ppt_y</p:attrName>
                                        </p:attrNameLst>
                                      </p:cBhvr>
                                      <p:tavLst>
                                        <p:tav tm="0">
                                          <p:val>
                                            <p:strVal val="0-#ppt_h/2"/>
                                          </p:val>
                                        </p:tav>
                                        <p:tav tm="100000">
                                          <p:val>
                                            <p:strVal val="#ppt_y"/>
                                          </p:val>
                                        </p:tav>
                                      </p:tavLst>
                                    </p:anim>
                                  </p:childTnLst>
                                </p:cTn>
                              </p:par>
                              <p:par>
                                <p:cTn id="11" presetID="2" presetClass="entr" presetSubtype="4"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6250" fill="hold"/>
                                        <p:tgtEl>
                                          <p:spTgt spid="4"/>
                                        </p:tgtEl>
                                        <p:attrNameLst>
                                          <p:attrName>ppt_x</p:attrName>
                                        </p:attrNameLst>
                                      </p:cBhvr>
                                      <p:tavLst>
                                        <p:tav tm="0">
                                          <p:val>
                                            <p:strVal val="#ppt_x"/>
                                          </p:val>
                                        </p:tav>
                                        <p:tav tm="100000">
                                          <p:val>
                                            <p:strVal val="#ppt_x"/>
                                          </p:val>
                                        </p:tav>
                                      </p:tavLst>
                                    </p:anim>
                                    <p:anim calcmode="lin" valueType="num">
                                      <p:cBhvr additive="base">
                                        <p:cTn id="14" dur="6250" fill="hold"/>
                                        <p:tgtEl>
                                          <p:spTgt spid="4"/>
                                        </p:tgtEl>
                                        <p:attrNameLst>
                                          <p:attrName>ppt_y</p:attrName>
                                        </p:attrNameLst>
                                      </p:cBhvr>
                                      <p:tavLst>
                                        <p:tav tm="0">
                                          <p:val>
                                            <p:strVal val="1+#ppt_h/2"/>
                                          </p:val>
                                        </p:tav>
                                        <p:tav tm="100000">
                                          <p:val>
                                            <p:strVal val="#ppt_y"/>
                                          </p:val>
                                        </p:tav>
                                      </p:tavLst>
                                    </p:anim>
                                  </p:childTnLst>
                                </p:cTn>
                              </p:par>
                              <p:par>
                                <p:cTn id="15" presetID="3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fltVal val="0"/>
                                          </p:val>
                                        </p:tav>
                                        <p:tav tm="100000">
                                          <p:val>
                                            <p:strVal val="#ppt_w"/>
                                          </p:val>
                                        </p:tav>
                                      </p:tavLst>
                                    </p:anim>
                                    <p:anim calcmode="lin" valueType="num">
                                      <p:cBhvr>
                                        <p:cTn id="18" dur="1000" fill="hold"/>
                                        <p:tgtEl>
                                          <p:spTgt spid="5"/>
                                        </p:tgtEl>
                                        <p:attrNameLst>
                                          <p:attrName>ppt_h</p:attrName>
                                        </p:attrNameLst>
                                      </p:cBhvr>
                                      <p:tavLst>
                                        <p:tav tm="0">
                                          <p:val>
                                            <p:fltVal val="0"/>
                                          </p:val>
                                        </p:tav>
                                        <p:tav tm="100000">
                                          <p:val>
                                            <p:strVal val="#ppt_h"/>
                                          </p:val>
                                        </p:tav>
                                      </p:tavLst>
                                    </p:anim>
                                    <p:anim calcmode="lin" valueType="num">
                                      <p:cBhvr>
                                        <p:cTn id="19" dur="1000" fill="hold"/>
                                        <p:tgtEl>
                                          <p:spTgt spid="5"/>
                                        </p:tgtEl>
                                        <p:attrNameLst>
                                          <p:attrName>style.rotation</p:attrName>
                                        </p:attrNameLst>
                                      </p:cBhvr>
                                      <p:tavLst>
                                        <p:tav tm="0">
                                          <p:val>
                                            <p:fltVal val="90"/>
                                          </p:val>
                                        </p:tav>
                                        <p:tav tm="100000">
                                          <p:val>
                                            <p:fltVal val="0"/>
                                          </p:val>
                                        </p:tav>
                                      </p:tavLst>
                                    </p:anim>
                                    <p:animEffect transition="in" filter="fade">
                                      <p:cBhvr>
                                        <p:cTn id="2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 y="202168"/>
            <a:ext cx="344998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Bernoulli's Equation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3" name="Rectangle 3"/>
              <p:cNvSpPr>
                <a:spLocks noChangeArrowheads="1"/>
              </p:cNvSpPr>
              <p:nvPr/>
            </p:nvSpPr>
            <p:spPr bwMode="auto">
              <a:xfrm>
                <a:off x="4191000" y="399180"/>
                <a:ext cx="3842719" cy="92307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lang="en-US" sz="3200" dirty="0">
                    <a:latin typeface="Times New Roman"/>
                    <a:ea typeface="Times New Roman"/>
                  </a:rPr>
                  <a:t> h + </a:t>
                </a:r>
                <a14:m>
                  <m:oMath xmlns:m="http://schemas.openxmlformats.org/officeDocument/2006/math">
                    <m:f>
                      <m:fPr>
                        <m:ctrlPr>
                          <a:rPr lang="en-US" sz="3200" i="1">
                            <a:latin typeface="Cambria Math"/>
                            <a:ea typeface="Times New Roman"/>
                            <a:cs typeface="Times New Roman"/>
                          </a:rPr>
                        </m:ctrlPr>
                      </m:fPr>
                      <m:num>
                        <m:r>
                          <a:rPr lang="en-US" sz="3200" i="1">
                            <a:latin typeface="Cambria Math"/>
                            <a:ea typeface="Times New Roman"/>
                            <a:cs typeface="Times New Roman"/>
                          </a:rPr>
                          <m:t>𝑃</m:t>
                        </m:r>
                      </m:num>
                      <m:den>
                        <m:r>
                          <m:rPr>
                            <m:sty m:val="p"/>
                          </m:rPr>
                          <a:rPr lang="en-US" sz="3200">
                            <a:latin typeface="Cambria Math"/>
                            <a:ea typeface="Times New Roman"/>
                            <a:cs typeface="Times New Roman"/>
                          </a:rPr>
                          <m:t>ρg</m:t>
                        </m:r>
                      </m:den>
                    </m:f>
                  </m:oMath>
                </a14:m>
                <a:r>
                  <a:rPr lang="en-US" sz="3200" dirty="0">
                    <a:latin typeface="Times New Roman"/>
                    <a:ea typeface="Times New Roman"/>
                  </a:rPr>
                  <a:t> +</a:t>
                </a:r>
                <a14:m>
                  <m:oMath xmlns:m="http://schemas.openxmlformats.org/officeDocument/2006/math">
                    <m:r>
                      <a:rPr lang="en-US" sz="3200" i="1">
                        <a:latin typeface="Cambria Math"/>
                        <a:ea typeface="Times New Roman"/>
                        <a:cs typeface="Times New Roman"/>
                      </a:rPr>
                      <m:t> </m:t>
                    </m:r>
                    <m:f>
                      <m:fPr>
                        <m:ctrlPr>
                          <a:rPr lang="en-US" sz="3200" i="1">
                            <a:latin typeface="Cambria Math"/>
                            <a:ea typeface="Times New Roman"/>
                            <a:cs typeface="Times New Roman"/>
                          </a:rPr>
                        </m:ctrlPr>
                      </m:fPr>
                      <m:num>
                        <m:sSup>
                          <m:sSupPr>
                            <m:ctrlPr>
                              <a:rPr lang="en-US" sz="3200" i="1">
                                <a:latin typeface="Cambria Math"/>
                                <a:ea typeface="Times New Roman"/>
                                <a:cs typeface="Times New Roman"/>
                              </a:rPr>
                            </m:ctrlPr>
                          </m:sSupPr>
                          <m:e>
                            <m:r>
                              <m:rPr>
                                <m:sty m:val="p"/>
                              </m:rPr>
                              <a:rPr lang="en-US" sz="3200">
                                <a:latin typeface="Cambria Math"/>
                                <a:ea typeface="Times New Roman"/>
                                <a:cs typeface="Times New Roman"/>
                              </a:rPr>
                              <m:t>ν</m:t>
                            </m:r>
                          </m:e>
                          <m:sup>
                            <m:r>
                              <a:rPr lang="en-US" sz="3200" i="1">
                                <a:latin typeface="Cambria Math"/>
                                <a:ea typeface="Times New Roman"/>
                                <a:cs typeface="Times New Roman"/>
                              </a:rPr>
                              <m:t>2</m:t>
                            </m:r>
                          </m:sup>
                        </m:sSup>
                      </m:num>
                      <m:den>
                        <m:r>
                          <a:rPr lang="en-US" sz="3200" i="1">
                            <a:latin typeface="Cambria Math"/>
                            <a:ea typeface="Times New Roman"/>
                            <a:cs typeface="Times New Roman"/>
                          </a:rPr>
                          <m:t>2</m:t>
                        </m:r>
                        <m:r>
                          <m:rPr>
                            <m:sty m:val="p"/>
                          </m:rPr>
                          <a:rPr lang="en-US" sz="3200">
                            <a:latin typeface="Cambria Math"/>
                            <a:ea typeface="Times New Roman"/>
                            <a:cs typeface="Times New Roman"/>
                          </a:rPr>
                          <m:t>g</m:t>
                        </m:r>
                      </m:den>
                    </m:f>
                  </m:oMath>
                </a14:m>
                <a:r>
                  <a:rPr lang="en-US" sz="3200" dirty="0">
                    <a:latin typeface="Times New Roman"/>
                    <a:ea typeface="Times New Roman"/>
                  </a:rPr>
                  <a:t> = </a:t>
                </a:r>
                <a:r>
                  <a:rPr lang="en-US" sz="3200" dirty="0">
                    <a:effectLst/>
                    <a:latin typeface="Times New Roman"/>
                    <a:ea typeface="Times New Roman"/>
                  </a:rPr>
                  <a:t>constant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mc:Choice>
        <mc:Fallback xmlns="">
          <p:sp>
            <p:nvSpPr>
              <p:cNvPr id="3" name="Rectangle 3"/>
              <p:cNvSpPr>
                <a:spLocks noRot="1" noChangeAspect="1" noMove="1" noResize="1" noEditPoints="1" noAdjustHandles="1" noChangeArrowheads="1" noChangeShapeType="1" noTextEdit="1"/>
              </p:cNvSpPr>
              <p:nvPr/>
            </p:nvSpPr>
            <p:spPr bwMode="auto">
              <a:xfrm>
                <a:off x="4191000" y="399180"/>
                <a:ext cx="3842719" cy="923073"/>
              </a:xfrm>
              <a:prstGeom prst="rect">
                <a:avLst/>
              </a:prstGeom>
              <a:blipFill rotWithShape="1">
                <a:blip r:embed="rId2"/>
                <a:stretch>
                  <a:fillRect l="-1429" r="-3492" b="-197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4" name="Rectangle 3"/>
          <p:cNvSpPr/>
          <p:nvPr/>
        </p:nvSpPr>
        <p:spPr>
          <a:xfrm>
            <a:off x="990599" y="1343977"/>
            <a:ext cx="7772399" cy="830997"/>
          </a:xfrm>
          <a:prstGeom prst="rect">
            <a:avLst/>
          </a:prstGeom>
        </p:spPr>
        <p:txBody>
          <a:bodyPr wrap="square">
            <a:spAutoFit/>
          </a:bodyPr>
          <a:lstStyle/>
          <a:p>
            <a:pPr lvl="0"/>
            <a:r>
              <a:rPr lang="en-US" sz="2400" dirty="0">
                <a:latin typeface="Times New Roman"/>
                <a:ea typeface="Times New Roman"/>
              </a:rPr>
              <a:t>h = height of </a:t>
            </a:r>
            <a:r>
              <a:rPr lang="en-US" sz="2400" dirty="0" smtClean="0">
                <a:latin typeface="Times New Roman"/>
                <a:ea typeface="Times New Roman"/>
              </a:rPr>
              <a:t>liquid   P </a:t>
            </a:r>
            <a:r>
              <a:rPr lang="en-US" sz="2400" dirty="0">
                <a:latin typeface="Times New Roman"/>
                <a:ea typeface="Times New Roman"/>
              </a:rPr>
              <a:t>= Static </a:t>
            </a:r>
            <a:r>
              <a:rPr lang="en-US" sz="2400" dirty="0" smtClean="0">
                <a:latin typeface="Times New Roman"/>
                <a:ea typeface="Times New Roman"/>
              </a:rPr>
              <a:t>Pressure   </a:t>
            </a:r>
            <a:r>
              <a:rPr lang="en-US" sz="2400" dirty="0">
                <a:solidFill>
                  <a:prstClr val="black"/>
                </a:solidFill>
                <a:latin typeface="Times New Roman"/>
                <a:ea typeface="Times New Roman"/>
              </a:rPr>
              <a:t>ρ = Fluid density</a:t>
            </a:r>
            <a:endParaRPr lang="en-US" sz="2400" dirty="0">
              <a:solidFill>
                <a:prstClr val="black"/>
              </a:solidFill>
              <a:latin typeface="Arial"/>
              <a:ea typeface="Times New Roman"/>
            </a:endParaRPr>
          </a:p>
          <a:p>
            <a:pPr>
              <a:spcAft>
                <a:spcPts val="0"/>
              </a:spcAft>
            </a:pPr>
            <a:r>
              <a:rPr lang="en-US" sz="2400" dirty="0" smtClean="0">
                <a:latin typeface="Times New Roman"/>
                <a:ea typeface="Times New Roman"/>
              </a:rPr>
              <a:t>ν </a:t>
            </a:r>
            <a:r>
              <a:rPr lang="en-US" sz="2400" dirty="0">
                <a:latin typeface="Times New Roman"/>
                <a:ea typeface="Times New Roman"/>
              </a:rPr>
              <a:t>= metal </a:t>
            </a:r>
            <a:r>
              <a:rPr lang="en-US" sz="2400" dirty="0" smtClean="0">
                <a:latin typeface="Times New Roman"/>
                <a:ea typeface="Times New Roman"/>
              </a:rPr>
              <a:t>velocity     g </a:t>
            </a:r>
            <a:r>
              <a:rPr lang="en-US" sz="2400" dirty="0">
                <a:latin typeface="Times New Roman"/>
                <a:ea typeface="Times New Roman"/>
              </a:rPr>
              <a:t>= Acceleration due to </a:t>
            </a:r>
            <a:r>
              <a:rPr lang="en-US" sz="2400" dirty="0" smtClean="0">
                <a:latin typeface="Times New Roman"/>
                <a:ea typeface="Times New Roman"/>
              </a:rPr>
              <a:t>gravity</a:t>
            </a:r>
            <a:endParaRPr lang="en-US" sz="2400" dirty="0">
              <a:latin typeface="Arial"/>
              <a:ea typeface="Times New Roman"/>
            </a:endParaRPr>
          </a:p>
        </p:txBody>
      </p:sp>
      <p:sp>
        <p:nvSpPr>
          <p:cNvPr id="5" name="Rectangle 4"/>
          <p:cNvSpPr/>
          <p:nvPr/>
        </p:nvSpPr>
        <p:spPr>
          <a:xfrm>
            <a:off x="533399" y="2370237"/>
            <a:ext cx="8229599" cy="4524315"/>
          </a:xfrm>
          <a:prstGeom prst="rect">
            <a:avLst/>
          </a:prstGeom>
        </p:spPr>
        <p:txBody>
          <a:bodyPr wrap="square">
            <a:spAutoFit/>
          </a:bodyPr>
          <a:lstStyle/>
          <a:p>
            <a:pPr algn="just">
              <a:spcAft>
                <a:spcPts val="0"/>
              </a:spcAft>
            </a:pPr>
            <a:r>
              <a:rPr lang="en-US" sz="2400" dirty="0">
                <a:latin typeface="Times New Roman"/>
                <a:ea typeface="Times New Roman"/>
              </a:rPr>
              <a:t>Turbulence can be avoided by incorporating small changes in the design of gating system. The sharp changes in the flow should be avoided to smooth changes. The gating system must be designed in such a way that the system always runs full with the liquid metal. The most important things to remember in designing runners and gates are to avoid sharp corners. Any changes in direction or cross sectional area should make use of rounded corners.</a:t>
            </a:r>
            <a:endParaRPr lang="en-US" sz="2400" dirty="0">
              <a:latin typeface="Arial"/>
              <a:ea typeface="Times New Roman"/>
            </a:endParaRPr>
          </a:p>
          <a:p>
            <a:pPr algn="just"/>
            <a:r>
              <a:rPr lang="en-US" sz="2400" dirty="0">
                <a:latin typeface="Times New Roman"/>
                <a:ea typeface="Times New Roman"/>
              </a:rPr>
              <a:t>To avoid the aspiration the tapered </a:t>
            </a:r>
            <a:r>
              <a:rPr lang="en-US" sz="2400" dirty="0" err="1">
                <a:latin typeface="Times New Roman"/>
                <a:ea typeface="Times New Roman"/>
              </a:rPr>
              <a:t>sprues</a:t>
            </a:r>
            <a:r>
              <a:rPr lang="en-US" sz="2400" dirty="0">
                <a:latin typeface="Times New Roman"/>
                <a:ea typeface="Times New Roman"/>
              </a:rPr>
              <a:t> are designed in the gating systems. A </a:t>
            </a:r>
            <a:r>
              <a:rPr lang="en-US" sz="2400" dirty="0" err="1">
                <a:latin typeface="Times New Roman"/>
                <a:ea typeface="Times New Roman"/>
              </a:rPr>
              <a:t>sprue</a:t>
            </a:r>
            <a:r>
              <a:rPr lang="en-US" sz="2400" dirty="0">
                <a:latin typeface="Times New Roman"/>
                <a:ea typeface="Times New Roman"/>
              </a:rPr>
              <a:t> tapered to a smaller size at its bottom will create a choke which will help keep the </a:t>
            </a:r>
            <a:r>
              <a:rPr lang="en-US" sz="2400" dirty="0" err="1">
                <a:latin typeface="Times New Roman"/>
                <a:ea typeface="Times New Roman"/>
              </a:rPr>
              <a:t>sprue</a:t>
            </a:r>
            <a:r>
              <a:rPr lang="en-US" sz="2400" dirty="0">
                <a:latin typeface="Times New Roman"/>
                <a:ea typeface="Times New Roman"/>
              </a:rPr>
              <a:t> full of molten metal. </a:t>
            </a:r>
            <a:endParaRPr lang="en-US" sz="2400" dirty="0">
              <a:effectLst/>
              <a:latin typeface="Arial"/>
              <a:ea typeface="Times New Roman"/>
            </a:endParaRPr>
          </a:p>
        </p:txBody>
      </p:sp>
    </p:spTree>
    <p:extLst>
      <p:ext uri="{BB962C8B-B14F-4D97-AF65-F5344CB8AC3E}">
        <p14:creationId xmlns:p14="http://schemas.microsoft.com/office/powerpoint/2010/main" val="1776782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2500" fill="hold"/>
                                        <p:tgtEl>
                                          <p:spTgt spid="4"/>
                                        </p:tgtEl>
                                        <p:attrNameLst>
                                          <p:attrName>ppt_x</p:attrName>
                                        </p:attrNameLst>
                                      </p:cBhvr>
                                      <p:tavLst>
                                        <p:tav tm="0">
                                          <p:val>
                                            <p:strVal val="0-#ppt_w/2"/>
                                          </p:val>
                                        </p:tav>
                                        <p:tav tm="100000">
                                          <p:val>
                                            <p:strVal val="#ppt_x"/>
                                          </p:val>
                                        </p:tav>
                                      </p:tavLst>
                                    </p:anim>
                                    <p:anim calcmode="lin" valueType="num">
                                      <p:cBhvr additive="base">
                                        <p:cTn id="12" dur="2500" fill="hold"/>
                                        <p:tgtEl>
                                          <p:spTgt spid="4"/>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6000" fill="hold"/>
                                        <p:tgtEl>
                                          <p:spTgt spid="5"/>
                                        </p:tgtEl>
                                        <p:attrNameLst>
                                          <p:attrName>ppt_x</p:attrName>
                                        </p:attrNameLst>
                                      </p:cBhvr>
                                      <p:tavLst>
                                        <p:tav tm="0">
                                          <p:val>
                                            <p:strVal val="#ppt_x"/>
                                          </p:val>
                                        </p:tav>
                                        <p:tav tm="100000">
                                          <p:val>
                                            <p:strVal val="#ppt_x"/>
                                          </p:val>
                                        </p:tav>
                                      </p:tavLst>
                                    </p:anim>
                                    <p:anim calcmode="lin" valueType="num">
                                      <p:cBhvr additive="base">
                                        <p:cTn id="16" dur="60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1+#ppt_w/2"/>
                                          </p:val>
                                        </p:tav>
                                        <p:tav tm="100000">
                                          <p:val>
                                            <p:strVal val="#ppt_x"/>
                                          </p:val>
                                        </p:tav>
                                      </p:tavLst>
                                    </p:anim>
                                    <p:anim calcmode="lin" valueType="num">
                                      <p:cBhvr additive="base">
                                        <p:cTn id="20"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071" y="195590"/>
            <a:ext cx="3939476" cy="523220"/>
          </a:xfrm>
          <a:prstGeom prst="rect">
            <a:avLst/>
          </a:prstGeom>
        </p:spPr>
        <p:txBody>
          <a:bodyPr wrap="none">
            <a:spAutoFit/>
          </a:bodyPr>
          <a:lstStyle/>
          <a:p>
            <a:r>
              <a:rPr lang="en-US" sz="2800" b="1" dirty="0">
                <a:latin typeface="Times New Roman"/>
                <a:ea typeface="Times New Roman"/>
              </a:rPr>
              <a:t>Types of Gating Systems</a:t>
            </a:r>
            <a:endParaRPr lang="en-US" sz="2800" dirty="0"/>
          </a:p>
        </p:txBody>
      </p:sp>
      <p:sp>
        <p:nvSpPr>
          <p:cNvPr id="3" name="Rectangle 2"/>
          <p:cNvSpPr/>
          <p:nvPr/>
        </p:nvSpPr>
        <p:spPr>
          <a:xfrm>
            <a:off x="2078580" y="962620"/>
            <a:ext cx="7089329" cy="1449628"/>
          </a:xfrm>
          <a:prstGeom prst="rect">
            <a:avLst/>
          </a:prstGeom>
        </p:spPr>
        <p:txBody>
          <a:bodyPr wrap="square">
            <a:spAutoFit/>
          </a:bodyPr>
          <a:lstStyle/>
          <a:p>
            <a:pPr>
              <a:spcAft>
                <a:spcPts val="0"/>
              </a:spcAft>
            </a:pPr>
            <a:r>
              <a:rPr lang="en-US" sz="2800" dirty="0">
                <a:latin typeface="Times New Roman"/>
                <a:ea typeface="Times New Roman"/>
              </a:rPr>
              <a:t>The gating systems are of two types:</a:t>
            </a:r>
            <a:endParaRPr lang="en-US" sz="2800" dirty="0">
              <a:latin typeface="Arial"/>
              <a:ea typeface="Times New Roman"/>
            </a:endParaRPr>
          </a:p>
          <a:p>
            <a:pPr marL="342900" lvl="0" indent="-342900">
              <a:lnSpc>
                <a:spcPct val="115000"/>
              </a:lnSpc>
              <a:buSzPts val="1000"/>
              <a:buFont typeface="Symbol"/>
              <a:buChar char=""/>
              <a:tabLst>
                <a:tab pos="457200" algn="l"/>
              </a:tabLst>
            </a:pPr>
            <a:r>
              <a:rPr lang="en-US" sz="2800" dirty="0">
                <a:latin typeface="Times New Roman"/>
                <a:ea typeface="Times New Roman"/>
                <a:cs typeface="Arial"/>
              </a:rPr>
              <a:t>Pressurized gating system </a:t>
            </a:r>
            <a:endParaRPr lang="en-US" sz="2800" dirty="0">
              <a:ea typeface="Times New Roman"/>
              <a:cs typeface="Arial"/>
            </a:endParaRPr>
          </a:p>
          <a:p>
            <a:r>
              <a:rPr lang="en-US" sz="2800" dirty="0" smtClean="0">
                <a:latin typeface="Times New Roman"/>
                <a:ea typeface="Times New Roman"/>
              </a:rPr>
              <a:t>.   Un-pressurized </a:t>
            </a:r>
            <a:r>
              <a:rPr lang="en-US" sz="2800" dirty="0">
                <a:latin typeface="Times New Roman"/>
                <a:ea typeface="Times New Roman"/>
              </a:rPr>
              <a:t>gating system</a:t>
            </a:r>
            <a:endParaRPr lang="en-US" sz="2800" dirty="0"/>
          </a:p>
        </p:txBody>
      </p:sp>
      <p:sp>
        <p:nvSpPr>
          <p:cNvPr id="4" name="Rectangle 3"/>
          <p:cNvSpPr/>
          <p:nvPr/>
        </p:nvSpPr>
        <p:spPr>
          <a:xfrm>
            <a:off x="319393" y="2590800"/>
            <a:ext cx="3716915" cy="461665"/>
          </a:xfrm>
          <a:prstGeom prst="rect">
            <a:avLst/>
          </a:prstGeom>
        </p:spPr>
        <p:txBody>
          <a:bodyPr wrap="none">
            <a:spAutoFit/>
          </a:bodyPr>
          <a:lstStyle/>
          <a:p>
            <a:r>
              <a:rPr lang="en-US" sz="2400" b="1" dirty="0">
                <a:latin typeface="Times New Roman"/>
                <a:ea typeface="Times New Roman"/>
              </a:rPr>
              <a:t>Pressurized Gating System</a:t>
            </a:r>
            <a:endParaRPr lang="en-US" sz="2400" dirty="0">
              <a:effectLst/>
              <a:latin typeface="Arial"/>
              <a:ea typeface="Times New Roman"/>
            </a:endParaRPr>
          </a:p>
        </p:txBody>
      </p:sp>
      <p:sp>
        <p:nvSpPr>
          <p:cNvPr id="5" name="Rectangle 4"/>
          <p:cNvSpPr/>
          <p:nvPr/>
        </p:nvSpPr>
        <p:spPr>
          <a:xfrm>
            <a:off x="319393" y="3041690"/>
            <a:ext cx="8824607" cy="3578416"/>
          </a:xfrm>
          <a:prstGeom prst="rect">
            <a:avLst/>
          </a:prstGeom>
        </p:spPr>
        <p:txBody>
          <a:bodyPr wrap="square">
            <a:spAutoFit/>
          </a:bodyPr>
          <a:lstStyle/>
          <a:p>
            <a:pPr marL="342900" lvl="0" indent="-342900">
              <a:lnSpc>
                <a:spcPct val="115000"/>
              </a:lnSpc>
              <a:spcAft>
                <a:spcPts val="1000"/>
              </a:spcAft>
              <a:buSzPts val="1000"/>
              <a:buFont typeface="Symbol"/>
              <a:buChar char=""/>
              <a:tabLst>
                <a:tab pos="457200" algn="l"/>
              </a:tabLst>
            </a:pPr>
            <a:r>
              <a:rPr lang="en-US" sz="2400" dirty="0">
                <a:latin typeface="Times New Roman"/>
                <a:ea typeface="Times New Roman"/>
                <a:cs typeface="Arial"/>
              </a:rPr>
              <a:t>The total cross sectional area decreases towards the mold cavity </a:t>
            </a:r>
            <a:endParaRPr lang="en-US" sz="2400" dirty="0">
              <a:ea typeface="Times New Roman"/>
              <a:cs typeface="Arial"/>
            </a:endParaRPr>
          </a:p>
          <a:p>
            <a:pPr marL="342900" lvl="0" indent="-342900">
              <a:lnSpc>
                <a:spcPct val="115000"/>
              </a:lnSpc>
              <a:spcAft>
                <a:spcPts val="1000"/>
              </a:spcAft>
              <a:buSzPts val="1000"/>
              <a:buFont typeface="Symbol"/>
              <a:buChar char=""/>
              <a:tabLst>
                <a:tab pos="457200" algn="l"/>
              </a:tabLst>
            </a:pPr>
            <a:r>
              <a:rPr lang="en-US" sz="2400" dirty="0">
                <a:latin typeface="Times New Roman"/>
                <a:ea typeface="Times New Roman"/>
                <a:cs typeface="Arial"/>
              </a:rPr>
              <a:t>Back pressure is maintained by the restrictions in the metal flow </a:t>
            </a:r>
            <a:endParaRPr lang="en-US" sz="2400" dirty="0">
              <a:ea typeface="Times New Roman"/>
              <a:cs typeface="Arial"/>
            </a:endParaRPr>
          </a:p>
          <a:p>
            <a:pPr marL="342900" lvl="0" indent="-342900">
              <a:lnSpc>
                <a:spcPct val="115000"/>
              </a:lnSpc>
              <a:spcAft>
                <a:spcPts val="1000"/>
              </a:spcAft>
              <a:buSzPts val="1000"/>
              <a:buFont typeface="Symbol"/>
              <a:buChar char=""/>
              <a:tabLst>
                <a:tab pos="457200" algn="l"/>
              </a:tabLst>
            </a:pPr>
            <a:r>
              <a:rPr lang="en-US" sz="2400" dirty="0">
                <a:latin typeface="Times New Roman"/>
                <a:ea typeface="Times New Roman"/>
                <a:cs typeface="Arial"/>
              </a:rPr>
              <a:t>Flow of liquid (volume) is almost equal from all gates </a:t>
            </a:r>
            <a:endParaRPr lang="en-US" sz="2400" dirty="0">
              <a:ea typeface="Times New Roman"/>
              <a:cs typeface="Arial"/>
            </a:endParaRPr>
          </a:p>
          <a:p>
            <a:pPr marL="342900" lvl="0" indent="-342900">
              <a:lnSpc>
                <a:spcPct val="115000"/>
              </a:lnSpc>
              <a:spcAft>
                <a:spcPts val="1000"/>
              </a:spcAft>
              <a:buSzPts val="1000"/>
              <a:buFont typeface="Symbol"/>
              <a:buChar char=""/>
              <a:tabLst>
                <a:tab pos="457200" algn="l"/>
              </a:tabLst>
            </a:pPr>
            <a:r>
              <a:rPr lang="en-US" sz="2400" dirty="0">
                <a:latin typeface="Times New Roman"/>
                <a:ea typeface="Times New Roman"/>
                <a:cs typeface="Arial"/>
              </a:rPr>
              <a:t>Back pressure helps in reducing the aspiration as the </a:t>
            </a:r>
            <a:r>
              <a:rPr lang="en-US" sz="2400" dirty="0" err="1">
                <a:latin typeface="Times New Roman"/>
                <a:ea typeface="Times New Roman"/>
                <a:cs typeface="Arial"/>
              </a:rPr>
              <a:t>sprue</a:t>
            </a:r>
            <a:r>
              <a:rPr lang="en-US" sz="2400" dirty="0">
                <a:latin typeface="Times New Roman"/>
                <a:ea typeface="Times New Roman"/>
                <a:cs typeface="Arial"/>
              </a:rPr>
              <a:t> always runs full </a:t>
            </a:r>
            <a:endParaRPr lang="en-US" sz="2400" dirty="0">
              <a:ea typeface="Times New Roman"/>
              <a:cs typeface="Arial"/>
            </a:endParaRPr>
          </a:p>
          <a:p>
            <a:pPr marL="342900" lvl="0" indent="-342900">
              <a:lnSpc>
                <a:spcPct val="115000"/>
              </a:lnSpc>
              <a:spcAft>
                <a:spcPts val="1000"/>
              </a:spcAft>
              <a:buSzPts val="1000"/>
              <a:buFont typeface="Symbol"/>
              <a:buChar char=""/>
              <a:tabLst>
                <a:tab pos="457200" algn="l"/>
              </a:tabLst>
            </a:pPr>
            <a:r>
              <a:rPr lang="en-US" sz="2400" dirty="0">
                <a:latin typeface="Times New Roman"/>
                <a:ea typeface="Times New Roman"/>
                <a:cs typeface="Arial"/>
              </a:rPr>
              <a:t>Because of the restrictions the metal flows at high velocity leading to more turbulence and chances of mold erosion </a:t>
            </a:r>
            <a:endParaRPr lang="en-US" sz="2400" dirty="0">
              <a:ea typeface="Times New Roman"/>
              <a:cs typeface="Arial"/>
            </a:endParaRPr>
          </a:p>
        </p:txBody>
      </p:sp>
    </p:spTree>
    <p:extLst>
      <p:ext uri="{BB962C8B-B14F-4D97-AF65-F5344CB8AC3E}">
        <p14:creationId xmlns:p14="http://schemas.microsoft.com/office/powerpoint/2010/main" val="3970545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 presetClass="entr" presetSubtype="3"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2250" fill="hold"/>
                                        <p:tgtEl>
                                          <p:spTgt spid="3"/>
                                        </p:tgtEl>
                                        <p:attrNameLst>
                                          <p:attrName>ppt_x</p:attrName>
                                        </p:attrNameLst>
                                      </p:cBhvr>
                                      <p:tavLst>
                                        <p:tav tm="0">
                                          <p:val>
                                            <p:strVal val="1+#ppt_w/2"/>
                                          </p:val>
                                        </p:tav>
                                        <p:tav tm="100000">
                                          <p:val>
                                            <p:strVal val="#ppt_x"/>
                                          </p:val>
                                        </p:tav>
                                      </p:tavLst>
                                    </p:anim>
                                    <p:anim calcmode="lin" valueType="num">
                                      <p:cBhvr additive="base">
                                        <p:cTn id="24" dur="225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9"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 calcmode="lin" valueType="num">
                                      <p:cBhvr additive="base">
                                        <p:cTn id="29"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
                                            <p:txEl>
                                              <p:pRg st="0" end="0"/>
                                            </p:txEl>
                                          </p:spTgt>
                                        </p:tgtEl>
                                        <p:attrNameLst>
                                          <p:attrName>ppt_y</p:attrName>
                                        </p:attrNameLst>
                                      </p:cBhvr>
                                      <p:tavLst>
                                        <p:tav tm="0">
                                          <p:val>
                                            <p:strVal val="0-#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4500" fill="hold"/>
                                        <p:tgtEl>
                                          <p:spTgt spid="5"/>
                                        </p:tgtEl>
                                        <p:attrNameLst>
                                          <p:attrName>ppt_x</p:attrName>
                                        </p:attrNameLst>
                                      </p:cBhvr>
                                      <p:tavLst>
                                        <p:tav tm="0">
                                          <p:val>
                                            <p:strVal val="#ppt_x"/>
                                          </p:val>
                                        </p:tav>
                                        <p:tav tm="100000">
                                          <p:val>
                                            <p:strVal val="#ppt_x"/>
                                          </p:val>
                                        </p:tav>
                                      </p:tavLst>
                                    </p:anim>
                                    <p:anim calcmode="lin" valueType="num">
                                      <p:cBhvr additive="base">
                                        <p:cTn id="34" dur="4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p:nvPr/>
        </p:nvPicPr>
        <p:blipFill>
          <a:blip r:embed="rId2"/>
          <a:srcRect/>
          <a:stretch>
            <a:fillRect/>
          </a:stretch>
        </p:blipFill>
        <p:spPr bwMode="auto">
          <a:xfrm>
            <a:off x="480060" y="914400"/>
            <a:ext cx="7848600" cy="5257800"/>
          </a:xfrm>
          <a:prstGeom prst="rect">
            <a:avLst/>
          </a:prstGeom>
          <a:noFill/>
          <a:ln w="9525">
            <a:noFill/>
            <a:miter lim="800000"/>
            <a:headEnd/>
            <a:tailEnd/>
          </a:ln>
        </p:spPr>
      </p:pic>
      <p:sp>
        <p:nvSpPr>
          <p:cNvPr id="3" name="Rectangle 2"/>
          <p:cNvSpPr/>
          <p:nvPr/>
        </p:nvSpPr>
        <p:spPr>
          <a:xfrm>
            <a:off x="1295400" y="0"/>
            <a:ext cx="4305922" cy="523220"/>
          </a:xfrm>
          <a:prstGeom prst="rect">
            <a:avLst/>
          </a:prstGeom>
        </p:spPr>
        <p:txBody>
          <a:bodyPr wrap="none">
            <a:spAutoFit/>
          </a:bodyPr>
          <a:lstStyle/>
          <a:p>
            <a:pPr lvl="0"/>
            <a:r>
              <a:rPr lang="en-US" sz="2800" b="1" dirty="0">
                <a:solidFill>
                  <a:prstClr val="black"/>
                </a:solidFill>
                <a:latin typeface="Times New Roman"/>
                <a:ea typeface="Times New Roman"/>
              </a:rPr>
              <a:t>Pressurized Gating System</a:t>
            </a:r>
            <a:endParaRPr lang="en-US" sz="2800" dirty="0">
              <a:solidFill>
                <a:prstClr val="black"/>
              </a:solidFill>
              <a:latin typeface="Arial"/>
              <a:ea typeface="Times New Roman"/>
            </a:endParaRPr>
          </a:p>
        </p:txBody>
      </p:sp>
    </p:spTree>
    <p:extLst>
      <p:ext uri="{BB962C8B-B14F-4D97-AF65-F5344CB8AC3E}">
        <p14:creationId xmlns:p14="http://schemas.microsoft.com/office/powerpoint/2010/main" val="3038475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62940"/>
            <a:ext cx="8305800" cy="5128583"/>
          </a:xfrm>
          <a:prstGeom prst="rect">
            <a:avLst/>
          </a:prstGeom>
        </p:spPr>
        <p:txBody>
          <a:bodyPr wrap="square">
            <a:spAutoFit/>
          </a:bodyPr>
          <a:lstStyle/>
          <a:p>
            <a:r>
              <a:rPr lang="en-US" sz="2800" b="1" dirty="0">
                <a:latin typeface="Times New Roman"/>
                <a:ea typeface="Times New Roman"/>
              </a:rPr>
              <a:t>Un-Pressurized Gating System</a:t>
            </a:r>
            <a:endParaRPr lang="en-US" sz="2800" dirty="0">
              <a:latin typeface="Arial"/>
              <a:ea typeface="Times New Roman"/>
            </a:endParaRPr>
          </a:p>
          <a:p>
            <a:pPr marL="800100" lvl="1" indent="-342900">
              <a:lnSpc>
                <a:spcPct val="115000"/>
              </a:lnSpc>
              <a:spcAft>
                <a:spcPts val="1000"/>
              </a:spcAft>
              <a:buSzPts val="1000"/>
              <a:buFont typeface="Symbol"/>
              <a:buChar char=""/>
              <a:tabLst>
                <a:tab pos="457200" algn="l"/>
              </a:tabLst>
            </a:pPr>
            <a:endParaRPr lang="en-US" sz="2800" dirty="0" smtClean="0">
              <a:latin typeface="Times New Roman"/>
              <a:ea typeface="Times New Roman"/>
              <a:cs typeface="Arial"/>
            </a:endParaRPr>
          </a:p>
          <a:p>
            <a:pPr marL="800100" lvl="1" indent="-342900">
              <a:lnSpc>
                <a:spcPct val="115000"/>
              </a:lnSpc>
              <a:spcAft>
                <a:spcPts val="1000"/>
              </a:spcAft>
              <a:buSzPts val="1000"/>
              <a:buFont typeface="Symbol"/>
              <a:buChar char=""/>
              <a:tabLst>
                <a:tab pos="457200" algn="l"/>
              </a:tabLst>
            </a:pPr>
            <a:r>
              <a:rPr lang="en-US" sz="2800" dirty="0" smtClean="0">
                <a:latin typeface="Times New Roman"/>
                <a:ea typeface="Times New Roman"/>
                <a:cs typeface="Arial"/>
              </a:rPr>
              <a:t>The </a:t>
            </a:r>
            <a:r>
              <a:rPr lang="en-US" sz="2800" dirty="0">
                <a:latin typeface="Times New Roman"/>
                <a:ea typeface="Times New Roman"/>
                <a:cs typeface="Arial"/>
              </a:rPr>
              <a:t>total cross sectional area increases towards the mold cavity </a:t>
            </a:r>
            <a:endParaRPr lang="en-US" sz="2800" dirty="0">
              <a:ea typeface="Times New Roman"/>
              <a:cs typeface="Arial"/>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Arial"/>
              </a:rPr>
              <a:t>Restriction only at the bottom of </a:t>
            </a:r>
            <a:r>
              <a:rPr lang="en-US" sz="2800" dirty="0" err="1">
                <a:latin typeface="Times New Roman"/>
                <a:ea typeface="Times New Roman"/>
                <a:cs typeface="Arial"/>
              </a:rPr>
              <a:t>sprue</a:t>
            </a:r>
            <a:r>
              <a:rPr lang="en-US" sz="2800" dirty="0">
                <a:latin typeface="Times New Roman"/>
                <a:ea typeface="Times New Roman"/>
                <a:cs typeface="Arial"/>
              </a:rPr>
              <a:t> </a:t>
            </a:r>
            <a:endParaRPr lang="en-US" sz="2800" dirty="0">
              <a:ea typeface="Times New Roman"/>
              <a:cs typeface="Arial"/>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Arial"/>
              </a:rPr>
              <a:t>Flow of liquid (volume) is different from all gates </a:t>
            </a:r>
            <a:endParaRPr lang="en-US" sz="2800" dirty="0">
              <a:ea typeface="Times New Roman"/>
              <a:cs typeface="Arial"/>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Arial"/>
              </a:rPr>
              <a:t>aspiration in the gating system as the system never runs full </a:t>
            </a:r>
            <a:endParaRPr lang="en-US" sz="2800" dirty="0">
              <a:ea typeface="Times New Roman"/>
              <a:cs typeface="Arial"/>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Arial"/>
              </a:rPr>
              <a:t>Less turbulence </a:t>
            </a:r>
            <a:endParaRPr lang="en-US" sz="2800" dirty="0">
              <a:ea typeface="Times New Roman"/>
              <a:cs typeface="Arial"/>
            </a:endParaRPr>
          </a:p>
        </p:txBody>
      </p:sp>
    </p:spTree>
    <p:extLst>
      <p:ext uri="{BB962C8B-B14F-4D97-AF65-F5344CB8AC3E}">
        <p14:creationId xmlns:p14="http://schemas.microsoft.com/office/powerpoint/2010/main" val="758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4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4000" fill="hold"/>
                                        <p:tgtEl>
                                          <p:spTgt spid="2">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6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60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8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8000" fill="hold"/>
                                        <p:tgtEl>
                                          <p:spTgt spid="2">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10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8" dur="10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3"/>
          <p:cNvPicPr/>
          <p:nvPr/>
        </p:nvPicPr>
        <p:blipFill>
          <a:blip r:embed="rId2"/>
          <a:srcRect/>
          <a:stretch>
            <a:fillRect/>
          </a:stretch>
        </p:blipFill>
        <p:spPr bwMode="auto">
          <a:xfrm>
            <a:off x="762000" y="1066800"/>
            <a:ext cx="7467600" cy="4724400"/>
          </a:xfrm>
          <a:prstGeom prst="rect">
            <a:avLst/>
          </a:prstGeom>
          <a:noFill/>
          <a:ln w="9525">
            <a:noFill/>
            <a:miter lim="800000"/>
            <a:headEnd/>
            <a:tailEnd/>
          </a:ln>
        </p:spPr>
      </p:pic>
      <p:sp>
        <p:nvSpPr>
          <p:cNvPr id="3" name="Rectangle 2"/>
          <p:cNvSpPr/>
          <p:nvPr/>
        </p:nvSpPr>
        <p:spPr>
          <a:xfrm>
            <a:off x="762000" y="138560"/>
            <a:ext cx="6629400" cy="523220"/>
          </a:xfrm>
          <a:prstGeom prst="rect">
            <a:avLst/>
          </a:prstGeom>
        </p:spPr>
        <p:txBody>
          <a:bodyPr wrap="square">
            <a:spAutoFit/>
          </a:bodyPr>
          <a:lstStyle/>
          <a:p>
            <a:pPr lvl="0"/>
            <a:r>
              <a:rPr lang="en-US" sz="2800" b="1" dirty="0">
                <a:solidFill>
                  <a:prstClr val="black"/>
                </a:solidFill>
                <a:latin typeface="Times New Roman"/>
                <a:ea typeface="Times New Roman"/>
              </a:rPr>
              <a:t>Un-Pressurized Gating System</a:t>
            </a:r>
            <a:endParaRPr lang="en-US" sz="2800" dirty="0">
              <a:solidFill>
                <a:prstClr val="black"/>
              </a:solidFill>
              <a:latin typeface="Arial"/>
              <a:ea typeface="Times New Roman"/>
            </a:endParaRPr>
          </a:p>
        </p:txBody>
      </p:sp>
    </p:spTree>
    <p:extLst>
      <p:ext uri="{BB962C8B-B14F-4D97-AF65-F5344CB8AC3E}">
        <p14:creationId xmlns:p14="http://schemas.microsoft.com/office/powerpoint/2010/main" val="248963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par>
                                <p:cTn id="21" presetID="31" presetClass="entr" presetSubtype="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2000" fill="hold"/>
                                        <p:tgtEl>
                                          <p:spTgt spid="2"/>
                                        </p:tgtEl>
                                        <p:attrNameLst>
                                          <p:attrName>ppt_w</p:attrName>
                                        </p:attrNameLst>
                                      </p:cBhvr>
                                      <p:tavLst>
                                        <p:tav tm="0">
                                          <p:val>
                                            <p:fltVal val="0"/>
                                          </p:val>
                                        </p:tav>
                                        <p:tav tm="100000">
                                          <p:val>
                                            <p:strVal val="#ppt_w"/>
                                          </p:val>
                                        </p:tav>
                                      </p:tavLst>
                                    </p:anim>
                                    <p:anim calcmode="lin" valueType="num">
                                      <p:cBhvr>
                                        <p:cTn id="24" dur="2000" fill="hold"/>
                                        <p:tgtEl>
                                          <p:spTgt spid="2"/>
                                        </p:tgtEl>
                                        <p:attrNameLst>
                                          <p:attrName>ppt_h</p:attrName>
                                        </p:attrNameLst>
                                      </p:cBhvr>
                                      <p:tavLst>
                                        <p:tav tm="0">
                                          <p:val>
                                            <p:fltVal val="0"/>
                                          </p:val>
                                        </p:tav>
                                        <p:tav tm="100000">
                                          <p:val>
                                            <p:strVal val="#ppt_h"/>
                                          </p:val>
                                        </p:tav>
                                      </p:tavLst>
                                    </p:anim>
                                    <p:anim calcmode="lin" valueType="num">
                                      <p:cBhvr>
                                        <p:cTn id="25" dur="2000" fill="hold"/>
                                        <p:tgtEl>
                                          <p:spTgt spid="2"/>
                                        </p:tgtEl>
                                        <p:attrNameLst>
                                          <p:attrName>style.rotation</p:attrName>
                                        </p:attrNameLst>
                                      </p:cBhvr>
                                      <p:tavLst>
                                        <p:tav tm="0">
                                          <p:val>
                                            <p:fltVal val="90"/>
                                          </p:val>
                                        </p:tav>
                                        <p:tav tm="100000">
                                          <p:val>
                                            <p:fltVal val="0"/>
                                          </p:val>
                                        </p:tav>
                                      </p:tavLst>
                                    </p:anim>
                                    <p:animEffect transition="in" filter="fade">
                                      <p:cBhvr>
                                        <p:cTn id="2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1215974" cy="584775"/>
          </a:xfrm>
          <a:prstGeom prst="rect">
            <a:avLst/>
          </a:prstGeom>
        </p:spPr>
        <p:txBody>
          <a:bodyPr wrap="none">
            <a:spAutoFit/>
          </a:bodyPr>
          <a:lstStyle/>
          <a:p>
            <a:r>
              <a:rPr lang="en-US" sz="3200" b="1" dirty="0">
                <a:latin typeface="Times New Roman"/>
                <a:ea typeface="Times New Roman"/>
                <a:cs typeface="Times New Roman"/>
              </a:rPr>
              <a:t>Riser </a:t>
            </a:r>
            <a:endParaRPr lang="en-US" sz="3200" dirty="0">
              <a:effectLst/>
              <a:latin typeface="Arial"/>
              <a:ea typeface="Times New Roman"/>
            </a:endParaRPr>
          </a:p>
        </p:txBody>
      </p:sp>
      <p:sp>
        <p:nvSpPr>
          <p:cNvPr id="3" name="Rectangle 2"/>
          <p:cNvSpPr/>
          <p:nvPr/>
        </p:nvSpPr>
        <p:spPr>
          <a:xfrm>
            <a:off x="152400" y="1295400"/>
            <a:ext cx="8763000" cy="2246769"/>
          </a:xfrm>
          <a:prstGeom prst="rect">
            <a:avLst/>
          </a:prstGeom>
        </p:spPr>
        <p:txBody>
          <a:bodyPr wrap="square">
            <a:spAutoFit/>
          </a:bodyPr>
          <a:lstStyle/>
          <a:p>
            <a:pPr algn="just"/>
            <a:r>
              <a:rPr lang="en-US" sz="2800" dirty="0">
                <a:latin typeface="Times New Roman"/>
                <a:ea typeface="Times New Roman"/>
              </a:rPr>
              <a:t>Riser is a source of extra metal which flows from riser to mold cavity to compensate for shrinkage which takes place in the casting when it starts solidifying. Without a riser heavier parts of the casting will have shrinkage defects, either on the surface or internally. </a:t>
            </a:r>
            <a:endParaRPr lang="en-US" sz="2800" dirty="0">
              <a:effectLst/>
              <a:latin typeface="Arial"/>
              <a:ea typeface="Times New Roman"/>
            </a:endParaRPr>
          </a:p>
        </p:txBody>
      </p:sp>
      <p:sp>
        <p:nvSpPr>
          <p:cNvPr id="4" name="Rectangle 3"/>
          <p:cNvSpPr/>
          <p:nvPr/>
        </p:nvSpPr>
        <p:spPr>
          <a:xfrm>
            <a:off x="381000" y="4191000"/>
            <a:ext cx="8077200" cy="1077218"/>
          </a:xfrm>
          <a:prstGeom prst="rect">
            <a:avLst/>
          </a:prstGeom>
        </p:spPr>
        <p:txBody>
          <a:bodyPr wrap="square">
            <a:spAutoFit/>
          </a:bodyPr>
          <a:lstStyle/>
          <a:p>
            <a:pPr algn="just"/>
            <a:r>
              <a:rPr lang="en-US" sz="3200" b="1" dirty="0">
                <a:latin typeface="Times New Roman"/>
                <a:ea typeface="Times New Roman"/>
              </a:rPr>
              <a:t>Risers </a:t>
            </a:r>
            <a:r>
              <a:rPr lang="en-US" sz="3200" dirty="0">
                <a:latin typeface="Times New Roman"/>
                <a:ea typeface="Times New Roman"/>
              </a:rPr>
              <a:t>are known by </a:t>
            </a:r>
            <a:r>
              <a:rPr lang="en-US" sz="3200" u="sng" dirty="0">
                <a:latin typeface="Times New Roman"/>
                <a:ea typeface="Times New Roman"/>
              </a:rPr>
              <a:t>different names</a:t>
            </a:r>
            <a:r>
              <a:rPr lang="en-US" sz="3200" dirty="0">
                <a:latin typeface="Times New Roman"/>
                <a:ea typeface="Times New Roman"/>
              </a:rPr>
              <a:t> </a:t>
            </a:r>
            <a:r>
              <a:rPr lang="en-US" sz="3200" dirty="0" smtClean="0">
                <a:latin typeface="Times New Roman"/>
                <a:ea typeface="Times New Roman"/>
              </a:rPr>
              <a:t>as     </a:t>
            </a:r>
            <a:r>
              <a:rPr lang="en-US" sz="3200" b="1" dirty="0">
                <a:latin typeface="Times New Roman"/>
                <a:ea typeface="Times New Roman"/>
              </a:rPr>
              <a:t>metal reservoir, </a:t>
            </a:r>
            <a:r>
              <a:rPr lang="en-US" sz="3200" b="1" dirty="0" smtClean="0">
                <a:latin typeface="Times New Roman"/>
                <a:ea typeface="Times New Roman"/>
              </a:rPr>
              <a:t>    feeders</a:t>
            </a:r>
            <a:r>
              <a:rPr lang="en-US" sz="3200" dirty="0">
                <a:latin typeface="Times New Roman"/>
                <a:ea typeface="Times New Roman"/>
              </a:rPr>
              <a:t>, </a:t>
            </a:r>
            <a:r>
              <a:rPr lang="en-US" sz="3200" dirty="0" smtClean="0">
                <a:latin typeface="Times New Roman"/>
                <a:ea typeface="Times New Roman"/>
              </a:rPr>
              <a:t>or    </a:t>
            </a:r>
            <a:r>
              <a:rPr lang="en-US" sz="3200" b="1" dirty="0">
                <a:latin typeface="Times New Roman"/>
                <a:ea typeface="Times New Roman"/>
              </a:rPr>
              <a:t>headers.</a:t>
            </a:r>
            <a:endParaRPr lang="en-US" sz="3200" dirty="0">
              <a:effectLst/>
              <a:latin typeface="Arial"/>
              <a:ea typeface="Times New Roman"/>
            </a:endParaRPr>
          </a:p>
        </p:txBody>
      </p:sp>
    </p:spTree>
    <p:extLst>
      <p:ext uri="{BB962C8B-B14F-4D97-AF65-F5344CB8AC3E}">
        <p14:creationId xmlns:p14="http://schemas.microsoft.com/office/powerpoint/2010/main" val="320789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1" presetClass="entr" presetSubtype="1"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heel(1)">
                                      <p:cBhvr>
                                        <p:cTn id="23" dur="2000"/>
                                        <p:tgtEl>
                                          <p:spTgt spid="3"/>
                                        </p:tgtEl>
                                      </p:cBhvr>
                                    </p:animEffect>
                                  </p:childTnLst>
                                </p:cTn>
                              </p:par>
                              <p:par>
                                <p:cTn id="24" presetID="31" presetClass="entr" presetSubtype="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2500" fill="hold"/>
                                        <p:tgtEl>
                                          <p:spTgt spid="4"/>
                                        </p:tgtEl>
                                        <p:attrNameLst>
                                          <p:attrName>ppt_w</p:attrName>
                                        </p:attrNameLst>
                                      </p:cBhvr>
                                      <p:tavLst>
                                        <p:tav tm="0">
                                          <p:val>
                                            <p:fltVal val="0"/>
                                          </p:val>
                                        </p:tav>
                                        <p:tav tm="100000">
                                          <p:val>
                                            <p:strVal val="#ppt_w"/>
                                          </p:val>
                                        </p:tav>
                                      </p:tavLst>
                                    </p:anim>
                                    <p:anim calcmode="lin" valueType="num">
                                      <p:cBhvr>
                                        <p:cTn id="27" dur="2500" fill="hold"/>
                                        <p:tgtEl>
                                          <p:spTgt spid="4"/>
                                        </p:tgtEl>
                                        <p:attrNameLst>
                                          <p:attrName>ppt_h</p:attrName>
                                        </p:attrNameLst>
                                      </p:cBhvr>
                                      <p:tavLst>
                                        <p:tav tm="0">
                                          <p:val>
                                            <p:fltVal val="0"/>
                                          </p:val>
                                        </p:tav>
                                        <p:tav tm="100000">
                                          <p:val>
                                            <p:strVal val="#ppt_h"/>
                                          </p:val>
                                        </p:tav>
                                      </p:tavLst>
                                    </p:anim>
                                    <p:anim calcmode="lin" valueType="num">
                                      <p:cBhvr>
                                        <p:cTn id="28" dur="2500" fill="hold"/>
                                        <p:tgtEl>
                                          <p:spTgt spid="4"/>
                                        </p:tgtEl>
                                        <p:attrNameLst>
                                          <p:attrName>style.rotation</p:attrName>
                                        </p:attrNameLst>
                                      </p:cBhvr>
                                      <p:tavLst>
                                        <p:tav tm="0">
                                          <p:val>
                                            <p:fltVal val="90"/>
                                          </p:val>
                                        </p:tav>
                                        <p:tav tm="100000">
                                          <p:val>
                                            <p:fltVal val="0"/>
                                          </p:val>
                                        </p:tav>
                                      </p:tavLst>
                                    </p:anim>
                                    <p:animEffect transition="in" filter="fade">
                                      <p:cBhvr>
                                        <p:cTn id="29" dur="2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894</Words>
  <Application>Microsoft Office PowerPoint</Application>
  <PresentationFormat>On-screen Show (4:3)</PresentationFormat>
  <Paragraphs>72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Design Requirements of Risers</vt:lpstr>
      <vt:lpstr> Design Requirements of Risers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samey</dc:creator>
  <cp:lastModifiedBy>samey</cp:lastModifiedBy>
  <cp:revision>15</cp:revision>
  <dcterms:created xsi:type="dcterms:W3CDTF">2006-08-16T00:00:00Z</dcterms:created>
  <dcterms:modified xsi:type="dcterms:W3CDTF">2015-04-13T05:52:49Z</dcterms:modified>
</cp:coreProperties>
</file>